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20"/>
  </p:notesMasterIdLst>
  <p:handoutMasterIdLst>
    <p:handoutMasterId r:id="rId21"/>
  </p:handoutMasterIdLst>
  <p:sldIdLst>
    <p:sldId id="411" r:id="rId5"/>
    <p:sldId id="432" r:id="rId6"/>
    <p:sldId id="433" r:id="rId7"/>
    <p:sldId id="434" r:id="rId8"/>
    <p:sldId id="435" r:id="rId9"/>
    <p:sldId id="436" r:id="rId10"/>
    <p:sldId id="437" r:id="rId11"/>
    <p:sldId id="438" r:id="rId12"/>
    <p:sldId id="439" r:id="rId13"/>
    <p:sldId id="440" r:id="rId14"/>
    <p:sldId id="441" r:id="rId15"/>
    <p:sldId id="442" r:id="rId16"/>
    <p:sldId id="443" r:id="rId17"/>
    <p:sldId id="444" r:id="rId18"/>
    <p:sldId id="284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E9981369-D63C-4D7B-B64B-97128C5E4954}">
          <p14:sldIdLst>
            <p14:sldId id="411"/>
            <p14:sldId id="432"/>
            <p14:sldId id="433"/>
            <p14:sldId id="434"/>
            <p14:sldId id="435"/>
            <p14:sldId id="436"/>
            <p14:sldId id="437"/>
            <p14:sldId id="438"/>
            <p14:sldId id="439"/>
            <p14:sldId id="440"/>
            <p14:sldId id="441"/>
            <p14:sldId id="442"/>
            <p14:sldId id="443"/>
            <p14:sldId id="444"/>
            <p14:sldId id="284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092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7DDBC"/>
    <a:srgbClr val="0563C1"/>
    <a:srgbClr val="D5D5D5"/>
    <a:srgbClr val="737373"/>
    <a:srgbClr val="F2F2F2"/>
    <a:srgbClr val="0356B1"/>
    <a:srgbClr val="024EA2"/>
    <a:srgbClr val="024B9C"/>
    <a:srgbClr val="035DC1"/>
    <a:srgbClr val="0044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838" autoAdjust="0"/>
    <p:restoredTop sz="73316" autoAdjust="0"/>
  </p:normalViewPr>
  <p:slideViewPr>
    <p:cSldViewPr snapToGrid="0">
      <p:cViewPr varScale="1">
        <p:scale>
          <a:sx n="75" d="100"/>
          <a:sy n="75" d="100"/>
        </p:scale>
        <p:origin x="894" y="45"/>
      </p:cViewPr>
      <p:guideLst>
        <p:guide orient="horz" pos="2092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edvig Norlén" userId="6c00918a13cc2a0b" providerId="LiveId" clId="{4A59EFBE-2364-4156-82C2-9DD01B41D2FC}"/>
    <pc:docChg chg="modSld">
      <pc:chgData name="Hedvig Norlén" userId="6c00918a13cc2a0b" providerId="LiveId" clId="{4A59EFBE-2364-4156-82C2-9DD01B41D2FC}" dt="2024-11-13T14:57:41.233" v="181" actId="20577"/>
      <pc:docMkLst>
        <pc:docMk/>
      </pc:docMkLst>
      <pc:sldChg chg="modNotesTx">
        <pc:chgData name="Hedvig Norlén" userId="6c00918a13cc2a0b" providerId="LiveId" clId="{4A59EFBE-2364-4156-82C2-9DD01B41D2FC}" dt="2024-11-13T14:52:09.008" v="0" actId="6549"/>
        <pc:sldMkLst>
          <pc:docMk/>
          <pc:sldMk cId="2550980154" sldId="434"/>
        </pc:sldMkLst>
      </pc:sldChg>
      <pc:sldChg chg="modNotesTx">
        <pc:chgData name="Hedvig Norlén" userId="6c00918a13cc2a0b" providerId="LiveId" clId="{4A59EFBE-2364-4156-82C2-9DD01B41D2FC}" dt="2024-11-13T14:52:24.988" v="2" actId="6549"/>
        <pc:sldMkLst>
          <pc:docMk/>
          <pc:sldMk cId="2397435320" sldId="436"/>
        </pc:sldMkLst>
      </pc:sldChg>
      <pc:sldChg chg="modSp mod modNotesTx">
        <pc:chgData name="Hedvig Norlén" userId="6c00918a13cc2a0b" providerId="LiveId" clId="{4A59EFBE-2364-4156-82C2-9DD01B41D2FC}" dt="2024-11-13T14:55:47.175" v="104"/>
        <pc:sldMkLst>
          <pc:docMk/>
          <pc:sldMk cId="557725999" sldId="438"/>
        </pc:sldMkLst>
        <pc:spChg chg="mod">
          <ac:chgData name="Hedvig Norlén" userId="6c00918a13cc2a0b" providerId="LiveId" clId="{4A59EFBE-2364-4156-82C2-9DD01B41D2FC}" dt="2024-11-13T14:55:47.175" v="104"/>
          <ac:spMkLst>
            <pc:docMk/>
            <pc:sldMk cId="557725999" sldId="438"/>
            <ac:spMk id="2" creationId="{DC0A1C3D-5898-D25F-360F-57C7EE7C5449}"/>
          </ac:spMkLst>
        </pc:spChg>
      </pc:sldChg>
      <pc:sldChg chg="modNotesTx">
        <pc:chgData name="Hedvig Norlén" userId="6c00918a13cc2a0b" providerId="LiveId" clId="{4A59EFBE-2364-4156-82C2-9DD01B41D2FC}" dt="2024-11-13T14:56:04.572" v="105" actId="6549"/>
        <pc:sldMkLst>
          <pc:docMk/>
          <pc:sldMk cId="1894960061" sldId="439"/>
        </pc:sldMkLst>
      </pc:sldChg>
      <pc:sldChg chg="modSp mod modNotesTx">
        <pc:chgData name="Hedvig Norlén" userId="6c00918a13cc2a0b" providerId="LiveId" clId="{4A59EFBE-2364-4156-82C2-9DD01B41D2FC}" dt="2024-11-13T14:57:25.375" v="177" actId="20577"/>
        <pc:sldMkLst>
          <pc:docMk/>
          <pc:sldMk cId="774000457" sldId="440"/>
        </pc:sldMkLst>
        <pc:spChg chg="mod">
          <ac:chgData name="Hedvig Norlén" userId="6c00918a13cc2a0b" providerId="LiveId" clId="{4A59EFBE-2364-4156-82C2-9DD01B41D2FC}" dt="2024-11-13T14:57:25.375" v="177" actId="20577"/>
          <ac:spMkLst>
            <pc:docMk/>
            <pc:sldMk cId="774000457" sldId="440"/>
            <ac:spMk id="2" creationId="{44E0F4CC-CA98-872A-FB35-55D4119B99AD}"/>
          </ac:spMkLst>
        </pc:spChg>
      </pc:sldChg>
      <pc:sldChg chg="modNotesTx">
        <pc:chgData name="Hedvig Norlén" userId="6c00918a13cc2a0b" providerId="LiveId" clId="{4A59EFBE-2364-4156-82C2-9DD01B41D2FC}" dt="2024-11-13T14:57:41.233" v="181" actId="20577"/>
        <pc:sldMkLst>
          <pc:docMk/>
          <pc:sldMk cId="646245011" sldId="442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939EFE-0303-44F6-9A16-FD3B5E015DB1}" type="datetimeFigureOut">
              <a:rPr lang="en-GB" smtClean="0"/>
              <a:t>13/11/2024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F04766-77AF-4EBE-9704-229FD5F6AD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898812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B926D1-0013-4A80-B64E-9D824EE65210}" type="datetimeFigureOut">
              <a:rPr lang="en-GB" smtClean="0"/>
              <a:t>13/11/2024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CF2995-AB43-4B7C-B8CD-9DC7C3692A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078466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F2995-AB43-4B7C-B8CD-9DC7C3692A9C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430780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4887DD-AD81-4C36-E70F-C37578B290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E6C9563-68C8-10EF-AC9F-C4B371690D1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3716753-8812-E363-A7B0-48BB2D7485A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v-SE" dirty="0"/>
              <a:t>46 </a:t>
            </a:r>
            <a:r>
              <a:rPr lang="sv-SE" dirty="0" err="1"/>
              <a:t>countries</a:t>
            </a:r>
            <a:r>
              <a:rPr lang="sv-SE" dirty="0"/>
              <a:t> in the FIGARO </a:t>
            </a:r>
            <a:r>
              <a:rPr lang="sv-SE" dirty="0" err="1"/>
              <a:t>tables</a:t>
            </a:r>
            <a:endParaRPr lang="en-GB" dirty="0"/>
          </a:p>
          <a:p>
            <a:pPr algn="l" rtl="0"/>
            <a:endParaRPr lang="sv-SE" dirty="0"/>
          </a:p>
          <a:p>
            <a:pPr algn="l" rtl="0"/>
            <a:r>
              <a:rPr lang="en-US" sz="1800" b="1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Dependency Ratio 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= DDI/(DDI+DDD). This ratio ranges from 0 to 1 and indicates the share of a country’s domestic demand that come from imports. It shows the degree of dependency on external sources as a fraction of total input. </a:t>
            </a:r>
            <a:br>
              <a:rPr lang="en-US" dirty="0"/>
            </a:br>
            <a:endParaRPr lang="sv-SE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04BF196-6972-2F11-C728-46ED06B1061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9CF2995-AB43-4B7C-B8CD-9DC7C3692A9C}" type="slidenum">
              <a:rPr lang="en-GB" smtClean="0"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337621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F2995-AB43-4B7C-B8CD-9DC7C3692A9C}" type="slidenum">
              <a:rPr lang="en-GB" smtClean="0"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75199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9CF2995-AB43-4B7C-B8CD-9DC7C3692A9C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46040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9CF2995-AB43-4B7C-B8CD-9DC7C3692A9C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443476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pPr marL="0" indent="0">
              <a:buFontTx/>
              <a:buNone/>
            </a:pPr>
            <a:endParaRPr lang="en-GB" sz="1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  <a:p>
            <a:endParaRPr lang="en-US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9CF2995-AB43-4B7C-B8CD-9DC7C3692A9C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585254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v-SE" sz="2800" b="1" dirty="0" err="1">
                <a:solidFill>
                  <a:srgbClr val="FF0000"/>
                </a:solidFill>
              </a:rPr>
              <a:t>Speaking</a:t>
            </a:r>
            <a:r>
              <a:rPr lang="sv-SE" sz="2800" b="1" baseline="0" dirty="0">
                <a:solidFill>
                  <a:srgbClr val="FF0000"/>
                </a:solidFill>
              </a:rPr>
              <a:t> </a:t>
            </a:r>
            <a:r>
              <a:rPr lang="sv-SE" sz="2800" b="1" baseline="0" dirty="0" err="1">
                <a:solidFill>
                  <a:srgbClr val="FF0000"/>
                </a:solidFill>
              </a:rPr>
              <a:t>point</a:t>
            </a:r>
            <a:r>
              <a:rPr lang="sv-SE" sz="2800" b="1" baseline="0" dirty="0">
                <a:solidFill>
                  <a:srgbClr val="FF0000"/>
                </a:solidFill>
              </a:rPr>
              <a:t>: </a:t>
            </a:r>
            <a:r>
              <a:rPr lang="sv-SE" sz="2800" dirty="0">
                <a:solidFill>
                  <a:srgbClr val="FF0000"/>
                </a:solidFill>
              </a:rPr>
              <a:t>HHI is an </a:t>
            </a:r>
            <a:r>
              <a:rPr lang="sv-SE" sz="2800" dirty="0" err="1">
                <a:solidFill>
                  <a:srgbClr val="FF0000"/>
                </a:solidFill>
              </a:rPr>
              <a:t>indicator</a:t>
            </a:r>
            <a:r>
              <a:rPr lang="sv-SE" sz="2800" dirty="0">
                <a:solidFill>
                  <a:srgbClr val="FF0000"/>
                </a:solidFill>
              </a:rPr>
              <a:t> </a:t>
            </a:r>
            <a:r>
              <a:rPr lang="sv-SE" sz="2800" dirty="0" err="1">
                <a:solidFill>
                  <a:srgbClr val="FF0000"/>
                </a:solidFill>
              </a:rPr>
              <a:t>commonly</a:t>
            </a:r>
            <a:r>
              <a:rPr lang="sv-SE" sz="2800" dirty="0">
                <a:solidFill>
                  <a:srgbClr val="FF0000"/>
                </a:solidFill>
              </a:rPr>
              <a:t> </a:t>
            </a:r>
            <a:r>
              <a:rPr lang="sv-SE" sz="2800" dirty="0" err="1">
                <a:solidFill>
                  <a:srgbClr val="FF0000"/>
                </a:solidFill>
              </a:rPr>
              <a:t>used</a:t>
            </a:r>
            <a:r>
              <a:rPr lang="sv-SE" sz="2800" dirty="0">
                <a:solidFill>
                  <a:srgbClr val="FF0000"/>
                </a:solidFill>
              </a:rPr>
              <a:t> in </a:t>
            </a:r>
            <a:r>
              <a:rPr lang="sv-SE" sz="2800" dirty="0" err="1">
                <a:solidFill>
                  <a:srgbClr val="FF0000"/>
                </a:solidFill>
              </a:rPr>
              <a:t>economics</a:t>
            </a:r>
            <a:r>
              <a:rPr lang="sv-SE" sz="2800" dirty="0">
                <a:solidFill>
                  <a:srgbClr val="FF0000"/>
                </a:solidFill>
              </a:rPr>
              <a:t> to </a:t>
            </a:r>
            <a:r>
              <a:rPr lang="sv-SE" sz="2800" dirty="0" err="1">
                <a:solidFill>
                  <a:srgbClr val="FF0000"/>
                </a:solidFill>
              </a:rPr>
              <a:t>measure</a:t>
            </a:r>
            <a:r>
              <a:rPr lang="sv-SE" sz="2800" dirty="0">
                <a:solidFill>
                  <a:srgbClr val="FF0000"/>
                </a:solidFill>
              </a:rPr>
              <a:t> </a:t>
            </a:r>
            <a:r>
              <a:rPr lang="sv-SE" sz="2800" dirty="0" err="1">
                <a:solidFill>
                  <a:srgbClr val="FF0000"/>
                </a:solidFill>
              </a:rPr>
              <a:t>concentration</a:t>
            </a:r>
            <a:r>
              <a:rPr lang="sv-SE" sz="2800" dirty="0">
                <a:solidFill>
                  <a:srgbClr val="FF0000"/>
                </a:solidFill>
              </a:rPr>
              <a:t> (or </a:t>
            </a:r>
            <a:r>
              <a:rPr lang="sv-SE" sz="2800" dirty="0" err="1">
                <a:solidFill>
                  <a:srgbClr val="FF0000"/>
                </a:solidFill>
              </a:rPr>
              <a:t>variety</a:t>
            </a:r>
            <a:r>
              <a:rPr lang="sv-SE" sz="2800" dirty="0">
                <a:solidFill>
                  <a:srgbClr val="FF0000"/>
                </a:solidFill>
              </a:rPr>
              <a:t> and </a:t>
            </a:r>
            <a:r>
              <a:rPr lang="sv-SE" sz="2800" dirty="0" err="1">
                <a:solidFill>
                  <a:srgbClr val="FF0000"/>
                </a:solidFill>
              </a:rPr>
              <a:t>balance</a:t>
            </a:r>
            <a:r>
              <a:rPr lang="sv-SE" sz="2800" dirty="0">
                <a:solidFill>
                  <a:srgbClr val="FF0000"/>
                </a:solidFill>
              </a:rPr>
              <a:t>). </a:t>
            </a:r>
            <a:r>
              <a:rPr lang="sv-SE" sz="2800" dirty="0" err="1">
                <a:solidFill>
                  <a:srgbClr val="FF0000"/>
                </a:solidFill>
              </a:rPr>
              <a:t>Its</a:t>
            </a:r>
            <a:r>
              <a:rPr lang="sv-SE" sz="2800" dirty="0">
                <a:solidFill>
                  <a:srgbClr val="FF0000"/>
                </a:solidFill>
              </a:rPr>
              <a:t> </a:t>
            </a:r>
            <a:r>
              <a:rPr lang="sv-SE" sz="2800" dirty="0" err="1">
                <a:solidFill>
                  <a:srgbClr val="FF0000"/>
                </a:solidFill>
              </a:rPr>
              <a:t>reciprocal</a:t>
            </a:r>
            <a:r>
              <a:rPr lang="sv-SE" sz="2800" dirty="0">
                <a:solidFill>
                  <a:srgbClr val="FF0000"/>
                </a:solidFill>
              </a:rPr>
              <a:t> (1/HII)</a:t>
            </a:r>
            <a:r>
              <a:rPr lang="sv-SE" sz="2800" baseline="0" dirty="0">
                <a:solidFill>
                  <a:srgbClr val="FF0000"/>
                </a:solidFill>
              </a:rPr>
              <a:t> </a:t>
            </a:r>
            <a:r>
              <a:rPr lang="sv-SE" sz="2800" dirty="0">
                <a:solidFill>
                  <a:srgbClr val="FF0000"/>
                </a:solidFill>
              </a:rPr>
              <a:t>has an intuitive interpretation:</a:t>
            </a:r>
            <a:r>
              <a:rPr lang="sv-SE" sz="2800" baseline="0" dirty="0">
                <a:solidFill>
                  <a:srgbClr val="FF0000"/>
                </a:solidFill>
              </a:rPr>
              <a:t> </a:t>
            </a:r>
            <a:r>
              <a:rPr lang="en-US" sz="2800" baseline="0" dirty="0">
                <a:solidFill>
                  <a:srgbClr val="FF0000"/>
                </a:solidFill>
              </a:rPr>
              <a:t>equivalent to the number of </a:t>
            </a:r>
            <a:r>
              <a:rPr lang="en-US" sz="2800" b="1" baseline="0" dirty="0">
                <a:solidFill>
                  <a:srgbClr val="FF0000"/>
                </a:solidFill>
              </a:rPr>
              <a:t>equally sized sectors that would produce the same concentration index value.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2800" b="1" baseline="0" dirty="0">
              <a:solidFill>
                <a:srgbClr val="FF0000"/>
              </a:solidFill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v-SE" sz="8000" dirty="0">
                <a:sym typeface="Wingdings" panose="05000000000000000000" pitchFamily="2" charset="2"/>
              </a:rPr>
              <a:t>”Product </a:t>
            </a:r>
            <a:r>
              <a:rPr lang="sv-SE" sz="8000" dirty="0" err="1">
                <a:sym typeface="Wingdings" panose="05000000000000000000" pitchFamily="2" charset="2"/>
              </a:rPr>
              <a:t>variety</a:t>
            </a:r>
            <a:r>
              <a:rPr lang="sv-SE" sz="8000" dirty="0">
                <a:sym typeface="Wingdings" panose="05000000000000000000" pitchFamily="2" charset="2"/>
              </a:rPr>
              <a:t>”  </a:t>
            </a:r>
            <a:r>
              <a:rPr lang="sv-SE" sz="8000" dirty="0"/>
              <a:t>the </a:t>
            </a:r>
            <a:r>
              <a:rPr lang="sv-SE" sz="8000" dirty="0" err="1"/>
              <a:t>variety</a:t>
            </a:r>
            <a:r>
              <a:rPr lang="sv-SE" sz="8000" dirty="0"/>
              <a:t> </a:t>
            </a:r>
            <a:r>
              <a:rPr lang="sv-SE" sz="8000" dirty="0" err="1"/>
              <a:t>of</a:t>
            </a:r>
            <a:r>
              <a:rPr lang="sv-SE" sz="8000" dirty="0"/>
              <a:t> </a:t>
            </a:r>
            <a:r>
              <a:rPr lang="sv-SE" sz="8000" dirty="0" err="1"/>
              <a:t>product-sectors</a:t>
            </a:r>
            <a:r>
              <a:rPr lang="sv-SE" sz="8000" dirty="0"/>
              <a:t> a country </a:t>
            </a:r>
            <a:r>
              <a:rPr lang="sv-SE" sz="8000" dirty="0" err="1"/>
              <a:t>was</a:t>
            </a:r>
            <a:r>
              <a:rPr lang="sv-SE" sz="8000" dirty="0"/>
              <a:t> </a:t>
            </a:r>
            <a:r>
              <a:rPr lang="sv-SE" sz="8000" dirty="0" err="1"/>
              <a:t>actively</a:t>
            </a:r>
            <a:r>
              <a:rPr lang="sv-SE" sz="8000" dirty="0"/>
              <a:t> </a:t>
            </a:r>
            <a:r>
              <a:rPr lang="sv-SE" sz="8000" dirty="0" err="1"/>
              <a:t>producing</a:t>
            </a:r>
            <a:r>
              <a:rPr lang="sv-SE" sz="8000" dirty="0"/>
              <a:t> in. </a:t>
            </a:r>
            <a:r>
              <a:rPr lang="sv-SE" sz="8000" dirty="0" err="1"/>
              <a:t>This</a:t>
            </a:r>
            <a:r>
              <a:rPr lang="sv-SE" sz="8000" dirty="0"/>
              <a:t> </a:t>
            </a:r>
            <a:r>
              <a:rPr lang="sv-SE" sz="8000" dirty="0" err="1"/>
              <a:t>variety</a:t>
            </a:r>
            <a:r>
              <a:rPr lang="sv-SE" sz="8000" dirty="0"/>
              <a:t> </a:t>
            </a:r>
            <a:r>
              <a:rPr lang="sv-SE" sz="8000" dirty="0" err="1"/>
              <a:t>indicator</a:t>
            </a:r>
            <a:r>
              <a:rPr lang="sv-SE" sz="8000" dirty="0"/>
              <a:t> </a:t>
            </a:r>
            <a:r>
              <a:rPr lang="sv-SE" sz="8000" dirty="0" err="1"/>
              <a:t>took</a:t>
            </a:r>
            <a:r>
              <a:rPr lang="sv-SE" sz="8000" dirty="0"/>
              <a:t> a </a:t>
            </a:r>
            <a:r>
              <a:rPr lang="sv-SE" sz="8000" dirty="0" err="1"/>
              <a:t>value</a:t>
            </a:r>
            <a:r>
              <a:rPr lang="sv-SE" sz="8000" dirty="0"/>
              <a:t> </a:t>
            </a:r>
            <a:r>
              <a:rPr lang="sv-SE" sz="8000" dirty="0" err="1"/>
              <a:t>of</a:t>
            </a:r>
            <a:r>
              <a:rPr lang="sv-SE" sz="8000" dirty="0"/>
              <a:t> 1 for </a:t>
            </a:r>
            <a:r>
              <a:rPr lang="sv-SE" sz="8000" dirty="0" err="1"/>
              <a:t>every</a:t>
            </a:r>
            <a:r>
              <a:rPr lang="sv-SE" sz="8000" dirty="0"/>
              <a:t> </a:t>
            </a:r>
            <a:r>
              <a:rPr lang="sv-SE" sz="8000" dirty="0" err="1"/>
              <a:t>product-sector</a:t>
            </a:r>
            <a:r>
              <a:rPr lang="sv-SE" sz="8000" dirty="0"/>
              <a:t> </a:t>
            </a:r>
            <a:r>
              <a:rPr lang="sv-SE" sz="8000" dirty="0" err="1"/>
              <a:t>that</a:t>
            </a:r>
            <a:r>
              <a:rPr lang="sv-SE" sz="8000" dirty="0"/>
              <a:t> </a:t>
            </a:r>
            <a:r>
              <a:rPr lang="sv-SE" sz="8000" dirty="0" err="1"/>
              <a:t>was</a:t>
            </a:r>
            <a:r>
              <a:rPr lang="sv-SE" sz="8000" dirty="0"/>
              <a:t> </a:t>
            </a:r>
            <a:r>
              <a:rPr lang="sv-SE" sz="8000" dirty="0" err="1"/>
              <a:t>active</a:t>
            </a:r>
            <a:r>
              <a:rPr lang="sv-SE" sz="8000" dirty="0"/>
              <a:t>. </a:t>
            </a:r>
            <a:r>
              <a:rPr lang="sv-SE" sz="4800" dirty="0" err="1"/>
              <a:t>We</a:t>
            </a:r>
            <a:r>
              <a:rPr lang="sv-SE" sz="4800" dirty="0"/>
              <a:t> </a:t>
            </a:r>
            <a:r>
              <a:rPr lang="sv-SE" sz="4800" dirty="0" err="1"/>
              <a:t>also</a:t>
            </a:r>
            <a:r>
              <a:rPr lang="sv-SE" sz="4800" dirty="0"/>
              <a:t> </a:t>
            </a:r>
            <a:r>
              <a:rPr lang="sv-SE" sz="4800" dirty="0" err="1"/>
              <a:t>tried</a:t>
            </a:r>
            <a:r>
              <a:rPr lang="sv-SE" sz="4800" dirty="0"/>
              <a:t> a variant </a:t>
            </a:r>
            <a:r>
              <a:rPr lang="sv-SE" sz="4800" dirty="0" err="1"/>
              <a:t>with</a:t>
            </a:r>
            <a:r>
              <a:rPr lang="sv-SE" sz="4800" dirty="0"/>
              <a:t> a minimum </a:t>
            </a:r>
            <a:r>
              <a:rPr lang="sv-SE" sz="4800" dirty="0" err="1"/>
              <a:t>of</a:t>
            </a:r>
            <a:r>
              <a:rPr lang="sv-SE" sz="4800" dirty="0"/>
              <a:t> 10m EUR.</a:t>
            </a:r>
            <a:endParaRPr lang="en-US" sz="2800" b="1" dirty="0">
              <a:solidFill>
                <a:srgbClr val="FF0000"/>
              </a:solidFill>
            </a:endParaRPr>
          </a:p>
          <a:p>
            <a:endParaRPr lang="en-US" sz="2800" dirty="0"/>
          </a:p>
          <a:p>
            <a:endParaRPr lang="en-US" sz="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9CF2995-AB43-4B7C-B8CD-9DC7C3692A9C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789440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9CF2995-AB43-4B7C-B8CD-9DC7C3692A9C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188474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r>
              <a:rPr lang="en-US" b="1" dirty="0"/>
              <a:t>Intermediate use</a:t>
            </a:r>
            <a:r>
              <a:rPr lang="en-US" dirty="0"/>
              <a:t> refers to the consumption of goods and services by industries as inputs in their production processes. These are not final goods but are used to produce other goods and services.</a:t>
            </a:r>
          </a:p>
          <a:p>
            <a:pPr marL="0" indent="0">
              <a:buFontTx/>
              <a:buNone/>
            </a:pPr>
            <a:r>
              <a:rPr lang="en-US" b="1" dirty="0"/>
              <a:t>Final use</a:t>
            </a:r>
            <a:r>
              <a:rPr lang="en-US" dirty="0"/>
              <a:t> represents the consumption of goods and services that are not used for further production but rather meet end-user demand. (government and household consumption, gross fixed capital formation).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9CF2995-AB43-4B7C-B8CD-9DC7C3692A9C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171254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9CF2995-AB43-4B7C-B8CD-9DC7C3692A9C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523659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v-SE" dirty="0"/>
              <a:t>46 </a:t>
            </a:r>
            <a:r>
              <a:rPr lang="sv-SE" dirty="0" err="1"/>
              <a:t>countries</a:t>
            </a:r>
            <a:r>
              <a:rPr lang="sv-SE" dirty="0"/>
              <a:t> in the FIGARO </a:t>
            </a:r>
            <a:r>
              <a:rPr lang="sv-SE" dirty="0" err="1"/>
              <a:t>tables</a:t>
            </a:r>
            <a:r>
              <a:rPr lang="sv-SE" dirty="0"/>
              <a:t>. </a:t>
            </a:r>
            <a:r>
              <a:rPr lang="en-US" sz="1800" b="1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Dependency Ratio 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= DDI/(DDI+DDD). This ratio ranges from 0 to 1 and indicates the share of a country’s domestic demand that come from imports. It shows the degree of </a:t>
            </a:r>
            <a:r>
              <a:rPr lang="en-US" sz="1800" b="1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dependency on external sources as a fraction of total input. </a:t>
            </a:r>
            <a:br>
              <a:rPr lang="en-US" b="1" dirty="0"/>
            </a:br>
            <a:endParaRPr lang="sv-SE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9CF2995-AB43-4B7C-B8CD-9DC7C3692A9C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99839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sp>
        <p:nvSpPr>
          <p:cNvPr id="2" name="Rectangle 1"/>
          <p:cNvSpPr/>
          <p:nvPr userDrawn="1"/>
        </p:nvSpPr>
        <p:spPr>
          <a:xfrm>
            <a:off x="0" y="0"/>
            <a:ext cx="12192000" cy="10781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 userDrawn="1"/>
        </p:nvSpPr>
        <p:spPr>
          <a:xfrm>
            <a:off x="0" y="1078173"/>
            <a:ext cx="12192000" cy="5779827"/>
          </a:xfrm>
          <a:prstGeom prst="rect">
            <a:avLst/>
          </a:prstGeom>
          <a:solidFill>
            <a:srgbClr val="0356B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>
              <a:solidFill>
                <a:schemeClr val="accent4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8933" y="258042"/>
            <a:ext cx="1659793" cy="1152460"/>
          </a:xfrm>
          <a:prstGeom prst="rect">
            <a:avLst/>
          </a:prstGeom>
        </p:spPr>
      </p:pic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1071350" y="1992572"/>
            <a:ext cx="10065224" cy="2149523"/>
          </a:xfrm>
        </p:spPr>
        <p:txBody>
          <a:bodyPr wrap="none" anchor="t">
            <a:noAutofit/>
          </a:bodyPr>
          <a:lstStyle>
            <a:lvl1pPr algn="l">
              <a:defRPr sz="60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838200" y="1978925"/>
            <a:ext cx="0" cy="4879075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 userDrawn="1"/>
        </p:nvSpPr>
        <p:spPr>
          <a:xfrm>
            <a:off x="5741158" y="6619164"/>
            <a:ext cx="707409" cy="240594"/>
          </a:xfrm>
          <a:prstGeom prst="rect">
            <a:avLst/>
          </a:prstGeom>
          <a:solidFill>
            <a:srgbClr val="0044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17" name="Subtitle 2"/>
          <p:cNvSpPr>
            <a:spLocks noGrp="1"/>
          </p:cNvSpPr>
          <p:nvPr>
            <p:ph type="subTitle" idx="1"/>
          </p:nvPr>
        </p:nvSpPr>
        <p:spPr>
          <a:xfrm>
            <a:off x="1071351" y="4418049"/>
            <a:ext cx="10065224" cy="897754"/>
          </a:xfrm>
        </p:spPr>
        <p:txBody>
          <a:bodyPr>
            <a:noAutofit/>
          </a:bodyPr>
          <a:lstStyle>
            <a:lvl1pPr marL="0" indent="0" algn="l">
              <a:buNone/>
              <a:defRPr sz="2800" i="0">
                <a:solidFill>
                  <a:schemeClr val="accent5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13"/>
          </p:nvPr>
        </p:nvSpPr>
        <p:spPr>
          <a:xfrm>
            <a:off x="6096000" y="5557903"/>
            <a:ext cx="5040313" cy="528998"/>
          </a:xfrm>
        </p:spPr>
        <p:txBody>
          <a:bodyPr>
            <a:noAutofit/>
          </a:bodyPr>
          <a:lstStyle>
            <a:lvl1pPr marL="0" indent="0" algn="r">
              <a:buFontTx/>
              <a:buNone/>
              <a:defRPr sz="2200" i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92183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198" y="1825625"/>
            <a:ext cx="5328000" cy="3906435"/>
          </a:xfrm>
        </p:spPr>
        <p:txBody>
          <a:bodyPr>
            <a:noAutofit/>
          </a:bodyPr>
          <a:lstStyle>
            <a:lvl3pPr>
              <a:spcBef>
                <a:spcPts val="0"/>
              </a:spcBef>
              <a:defRPr/>
            </a:lvl3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02250" y="1825625"/>
            <a:ext cx="5328000" cy="3906435"/>
          </a:xfrm>
        </p:spPr>
        <p:txBody>
          <a:bodyPr>
            <a:no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cxnSp>
        <p:nvCxnSpPr>
          <p:cNvPr id="10" name="Straight Connector 9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467745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198" y="1825626"/>
            <a:ext cx="3358489" cy="3763134"/>
          </a:xfrm>
        </p:spPr>
        <p:txBody>
          <a:bodyPr>
            <a:no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sp>
        <p:nvSpPr>
          <p:cNvPr id="9" name="Content Placeholder 2"/>
          <p:cNvSpPr>
            <a:spLocks noGrp="1"/>
          </p:cNvSpPr>
          <p:nvPr>
            <p:ph sz="half" idx="13"/>
          </p:nvPr>
        </p:nvSpPr>
        <p:spPr>
          <a:xfrm>
            <a:off x="4604979" y="1825625"/>
            <a:ext cx="3358489" cy="3763134"/>
          </a:xfrm>
        </p:spPr>
        <p:txBody>
          <a:bodyPr>
            <a:no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4"/>
          </p:nvPr>
        </p:nvSpPr>
        <p:spPr>
          <a:xfrm>
            <a:off x="8371761" y="1825625"/>
            <a:ext cx="3358489" cy="3763134"/>
          </a:xfrm>
        </p:spPr>
        <p:txBody>
          <a:bodyPr>
            <a:no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cxnSp>
        <p:nvCxnSpPr>
          <p:cNvPr id="12" name="Straight Connector 11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071010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wrap="square" anchor="b">
            <a:noAutofit/>
          </a:bodyPr>
          <a:lstStyle>
            <a:lvl1pPr marL="0" indent="0">
              <a:buNone/>
              <a:defRPr sz="28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097331"/>
          </a:xfrm>
        </p:spPr>
        <p:txBody>
          <a:bodyPr wrap="square">
            <a:no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noFill/>
        </p:spPr>
        <p:txBody>
          <a:bodyPr wrap="square" anchor="b">
            <a:noAutofit/>
          </a:bodyPr>
          <a:lstStyle>
            <a:lvl1pPr marL="0" indent="0">
              <a:buNone/>
              <a:defRPr sz="28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097331"/>
          </a:xfrm>
        </p:spPr>
        <p:txBody>
          <a:bodyPr wrap="square">
            <a:no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cxnSp>
        <p:nvCxnSpPr>
          <p:cNvPr id="12" name="Straight Connector 11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426941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cxnSp>
        <p:nvCxnSpPr>
          <p:cNvPr id="8" name="Straight Connector 7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8430153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/>
          <p:cNvSpPr>
            <a:spLocks noGrp="1"/>
          </p:cNvSpPr>
          <p:nvPr>
            <p:ph type="pic" sz="quarter" idx="13"/>
          </p:nvPr>
        </p:nvSpPr>
        <p:spPr>
          <a:xfrm>
            <a:off x="-59635" y="-59635"/>
            <a:ext cx="6155635" cy="6983896"/>
          </a:xfrm>
          <a:solidFill>
            <a:schemeClr val="bg2"/>
          </a:solidFill>
          <a:ln w="28575">
            <a:solidFill>
              <a:schemeClr val="accent5"/>
            </a:solidFill>
          </a:ln>
        </p:spPr>
        <p:txBody>
          <a:bodyPr/>
          <a:lstStyle/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0" name="Rectangle 9"/>
          <p:cNvSpPr/>
          <p:nvPr userDrawn="1"/>
        </p:nvSpPr>
        <p:spPr>
          <a:xfrm>
            <a:off x="3214048" y="1992573"/>
            <a:ext cx="8550322" cy="361665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19447" y="743802"/>
            <a:ext cx="544923" cy="544923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38331" y="1992572"/>
            <a:ext cx="8226040" cy="3616657"/>
          </a:xfrm>
          <a:solidFill>
            <a:schemeClr val="bg1"/>
          </a:solidFill>
        </p:spPr>
        <p:txBody>
          <a:bodyPr lIns="360000" tIns="360000" rIns="360000" bIns="360000" anchor="ctr" anchorCtr="0">
            <a:noAutofit/>
          </a:bodyPr>
          <a:lstStyle>
            <a:lvl1pPr marL="0" indent="0">
              <a:buFontTx/>
              <a:buNone/>
              <a:defRPr i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8406293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and Content (half pa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17056" y="1825625"/>
            <a:ext cx="4926841" cy="3769957"/>
          </a:xfrm>
        </p:spPr>
        <p:txBody>
          <a:bodyPr>
            <a:no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6817056" y="482860"/>
            <a:ext cx="4669266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7" name="Picture Placeholder 4"/>
          <p:cNvSpPr>
            <a:spLocks noGrp="1"/>
          </p:cNvSpPr>
          <p:nvPr>
            <p:ph type="pic" sz="quarter" idx="13"/>
          </p:nvPr>
        </p:nvSpPr>
        <p:spPr>
          <a:xfrm>
            <a:off x="-46383" y="-46383"/>
            <a:ext cx="6142383" cy="6964017"/>
          </a:xfrm>
          <a:solidFill>
            <a:schemeClr val="bg2"/>
          </a:solidFill>
          <a:ln w="28575">
            <a:solidFill>
              <a:schemeClr val="accent5"/>
            </a:solidFill>
          </a:ln>
        </p:spPr>
        <p:txBody>
          <a:bodyPr/>
          <a:lstStyle/>
          <a:p>
            <a:r>
              <a:rPr lang="en-US"/>
              <a:t>Click icon to add picture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920344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cxnSp>
        <p:nvCxnSpPr>
          <p:cNvPr id="8" name="Straight Connector 7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970722" y="2284667"/>
            <a:ext cx="3141663" cy="2090737"/>
          </a:xfrm>
          <a:solidFill>
            <a:schemeClr val="bg2"/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11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7901451" y="2284668"/>
            <a:ext cx="3141663" cy="2090737"/>
          </a:xfrm>
          <a:solidFill>
            <a:schemeClr val="bg2"/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5"/>
          </p:nvPr>
        </p:nvSpPr>
        <p:spPr>
          <a:xfrm>
            <a:off x="4436086" y="2284667"/>
            <a:ext cx="3141663" cy="2090737"/>
          </a:xfrm>
          <a:solidFill>
            <a:schemeClr val="bg2"/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6"/>
          </p:nvPr>
        </p:nvSpPr>
        <p:spPr>
          <a:xfrm>
            <a:off x="1206774" y="4038684"/>
            <a:ext cx="2669558" cy="1524235"/>
          </a:xfrm>
          <a:solidFill>
            <a:schemeClr val="bg1"/>
          </a:solidFill>
        </p:spPr>
        <p:txBody>
          <a:bodyPr tIns="90000"/>
          <a:lstStyle>
            <a:lvl1pPr marL="0" indent="0" algn="ctr">
              <a:buNone/>
              <a:defRPr sz="20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5" name="Text Placeholder 12"/>
          <p:cNvSpPr>
            <a:spLocks noGrp="1"/>
          </p:cNvSpPr>
          <p:nvPr>
            <p:ph type="body" sz="quarter" idx="17"/>
          </p:nvPr>
        </p:nvSpPr>
        <p:spPr>
          <a:xfrm>
            <a:off x="4672139" y="4041944"/>
            <a:ext cx="2669558" cy="1524235"/>
          </a:xfrm>
          <a:solidFill>
            <a:schemeClr val="bg1"/>
          </a:solidFill>
        </p:spPr>
        <p:txBody>
          <a:bodyPr tIns="90000"/>
          <a:lstStyle>
            <a:lvl1pPr marL="0" indent="0" algn="ctr">
              <a:buNone/>
              <a:defRPr sz="20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6" name="Text Placeholder 12"/>
          <p:cNvSpPr>
            <a:spLocks noGrp="1"/>
          </p:cNvSpPr>
          <p:nvPr>
            <p:ph type="body" sz="quarter" idx="18"/>
          </p:nvPr>
        </p:nvSpPr>
        <p:spPr>
          <a:xfrm>
            <a:off x="8137503" y="4037437"/>
            <a:ext cx="2669558" cy="1524235"/>
          </a:xfrm>
          <a:solidFill>
            <a:schemeClr val="bg1"/>
          </a:solidFill>
        </p:spPr>
        <p:txBody>
          <a:bodyPr tIns="90000"/>
          <a:lstStyle>
            <a:lvl1pPr marL="0" indent="0" algn="ctr">
              <a:buNone/>
              <a:defRPr sz="2000"/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8010722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cxnSp>
        <p:nvCxnSpPr>
          <p:cNvPr id="8" name="Straight Connector 7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3713869" y="2159957"/>
            <a:ext cx="2461591" cy="1638158"/>
          </a:xfrm>
          <a:solidFill>
            <a:schemeClr val="bg2"/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11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3713868" y="3968881"/>
            <a:ext cx="2461591" cy="1638158"/>
          </a:xfrm>
          <a:solidFill>
            <a:schemeClr val="bg2"/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5"/>
          </p:nvPr>
        </p:nvSpPr>
        <p:spPr>
          <a:xfrm>
            <a:off x="6324547" y="2159956"/>
            <a:ext cx="2461593" cy="1638159"/>
          </a:xfrm>
          <a:solidFill>
            <a:schemeClr val="bg2"/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6"/>
          </p:nvPr>
        </p:nvSpPr>
        <p:spPr>
          <a:xfrm>
            <a:off x="8935227" y="3968880"/>
            <a:ext cx="2520000" cy="1638158"/>
          </a:xfrm>
          <a:noFill/>
        </p:spPr>
        <p:txBody>
          <a:bodyPr tIns="90000"/>
          <a:lstStyle>
            <a:lvl1pPr marL="0" indent="0" algn="l">
              <a:buNone/>
              <a:defRPr sz="20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6" name="Text Placeholder 12"/>
          <p:cNvSpPr>
            <a:spLocks noGrp="1"/>
          </p:cNvSpPr>
          <p:nvPr>
            <p:ph type="body" sz="quarter" idx="18"/>
          </p:nvPr>
        </p:nvSpPr>
        <p:spPr>
          <a:xfrm>
            <a:off x="1033617" y="2159957"/>
            <a:ext cx="2520000" cy="1638159"/>
          </a:xfrm>
          <a:noFill/>
        </p:spPr>
        <p:txBody>
          <a:bodyPr tIns="90000"/>
          <a:lstStyle>
            <a:lvl1pPr marL="0" indent="0" algn="r">
              <a:buNone/>
              <a:defRPr sz="20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Picture Placeholder 2"/>
          <p:cNvSpPr>
            <a:spLocks noGrp="1"/>
          </p:cNvSpPr>
          <p:nvPr>
            <p:ph type="pic" sz="quarter" idx="19"/>
          </p:nvPr>
        </p:nvSpPr>
        <p:spPr>
          <a:xfrm>
            <a:off x="6324549" y="3968880"/>
            <a:ext cx="2461591" cy="1638158"/>
          </a:xfrm>
          <a:solidFill>
            <a:schemeClr val="bg2"/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17" name="Text Placeholder 12"/>
          <p:cNvSpPr>
            <a:spLocks noGrp="1"/>
          </p:cNvSpPr>
          <p:nvPr>
            <p:ph type="body" sz="quarter" idx="20"/>
          </p:nvPr>
        </p:nvSpPr>
        <p:spPr>
          <a:xfrm>
            <a:off x="1033617" y="3968881"/>
            <a:ext cx="2520000" cy="1638158"/>
          </a:xfrm>
          <a:noFill/>
        </p:spPr>
        <p:txBody>
          <a:bodyPr tIns="90000"/>
          <a:lstStyle>
            <a:lvl1pPr marL="0" indent="0" algn="r">
              <a:buNone/>
              <a:defRPr sz="20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8" name="Text Placeholder 12"/>
          <p:cNvSpPr>
            <a:spLocks noGrp="1"/>
          </p:cNvSpPr>
          <p:nvPr>
            <p:ph type="body" sz="quarter" idx="21"/>
          </p:nvPr>
        </p:nvSpPr>
        <p:spPr>
          <a:xfrm>
            <a:off x="8966322" y="2159956"/>
            <a:ext cx="2520000" cy="1638159"/>
          </a:xfrm>
          <a:noFill/>
        </p:spPr>
        <p:txBody>
          <a:bodyPr tIns="90000"/>
          <a:lstStyle>
            <a:lvl1pPr marL="0" indent="0" algn="l">
              <a:buNone/>
              <a:defRPr sz="2000"/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3855668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3429000"/>
          </a:xfrm>
          <a:solidFill>
            <a:schemeClr val="bg2"/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646643"/>
            <a:ext cx="10515600" cy="782357"/>
          </a:xfrm>
          <a:solidFill>
            <a:schemeClr val="bg1"/>
          </a:solidFill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4"/>
          </p:nvPr>
        </p:nvSpPr>
        <p:spPr>
          <a:xfrm>
            <a:off x="838200" y="3630613"/>
            <a:ext cx="10515600" cy="203517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3677460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41180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1850288"/>
            <a:ext cx="12192000" cy="5018345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sp>
        <p:nvSpPr>
          <p:cNvPr id="2" name="Rectangle 1"/>
          <p:cNvSpPr/>
          <p:nvPr userDrawn="1"/>
        </p:nvSpPr>
        <p:spPr>
          <a:xfrm>
            <a:off x="0" y="0"/>
            <a:ext cx="12192000" cy="10781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 userDrawn="1"/>
        </p:nvSpPr>
        <p:spPr>
          <a:xfrm>
            <a:off x="0" y="1078174"/>
            <a:ext cx="12192000" cy="2890800"/>
          </a:xfrm>
          <a:prstGeom prst="rect">
            <a:avLst/>
          </a:prstGeom>
          <a:solidFill>
            <a:srgbClr val="0356B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>
              <a:solidFill>
                <a:schemeClr val="accent4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8933" y="258042"/>
            <a:ext cx="1659793" cy="1152460"/>
          </a:xfrm>
          <a:prstGeom prst="rect">
            <a:avLst/>
          </a:prstGeom>
        </p:spPr>
      </p:pic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1071350" y="1992572"/>
            <a:ext cx="10065224" cy="872647"/>
          </a:xfrm>
        </p:spPr>
        <p:txBody>
          <a:bodyPr anchor="t">
            <a:normAutofit/>
          </a:bodyPr>
          <a:lstStyle>
            <a:lvl1pPr algn="l">
              <a:defRPr sz="60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838200" y="1978925"/>
            <a:ext cx="0" cy="4879075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 userDrawn="1"/>
        </p:nvSpPr>
        <p:spPr>
          <a:xfrm>
            <a:off x="5741158" y="6619164"/>
            <a:ext cx="707409" cy="240594"/>
          </a:xfrm>
          <a:prstGeom prst="rect">
            <a:avLst/>
          </a:prstGeom>
          <a:solidFill>
            <a:srgbClr val="0044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17" name="Subtitle 2"/>
          <p:cNvSpPr>
            <a:spLocks noGrp="1"/>
          </p:cNvSpPr>
          <p:nvPr>
            <p:ph type="subTitle" idx="1"/>
          </p:nvPr>
        </p:nvSpPr>
        <p:spPr>
          <a:xfrm>
            <a:off x="1071351" y="3067468"/>
            <a:ext cx="10065224" cy="897754"/>
          </a:xfrm>
        </p:spPr>
        <p:txBody>
          <a:bodyPr>
            <a:noAutofit/>
          </a:bodyPr>
          <a:lstStyle>
            <a:lvl1pPr marL="0" indent="0" algn="l">
              <a:buNone/>
              <a:defRPr sz="2800" i="0">
                <a:solidFill>
                  <a:schemeClr val="accent5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13"/>
          </p:nvPr>
        </p:nvSpPr>
        <p:spPr>
          <a:xfrm>
            <a:off x="6096000" y="5783535"/>
            <a:ext cx="5040313" cy="528998"/>
          </a:xfrm>
        </p:spPr>
        <p:txBody>
          <a:bodyPr anchor="b" anchorCtr="0">
            <a:noAutofit/>
          </a:bodyPr>
          <a:lstStyle>
            <a:lvl1pPr marL="0" indent="0" algn="r">
              <a:buFontTx/>
              <a:buNone/>
              <a:defRPr sz="2200" i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6998582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802219"/>
            <a:ext cx="12192000" cy="6059194"/>
          </a:xfrm>
          <a:prstGeom prst="rect">
            <a:avLst/>
          </a:prstGeom>
        </p:spPr>
      </p:pic>
      <p:sp>
        <p:nvSpPr>
          <p:cNvPr id="14" name="Rectangle 13"/>
          <p:cNvSpPr/>
          <p:nvPr userDrawn="1"/>
        </p:nvSpPr>
        <p:spPr>
          <a:xfrm>
            <a:off x="5289" y="1078173"/>
            <a:ext cx="12197346" cy="5783239"/>
          </a:xfrm>
          <a:prstGeom prst="rect">
            <a:avLst/>
          </a:prstGeom>
          <a:solidFill>
            <a:srgbClr val="024EA2">
              <a:alpha val="7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>
              <a:solidFill>
                <a:schemeClr val="accent4"/>
              </a:solidFill>
            </a:endParaRPr>
          </a:p>
        </p:txBody>
      </p:sp>
      <p:sp>
        <p:nvSpPr>
          <p:cNvPr id="2" name="Rectangle 1"/>
          <p:cNvSpPr/>
          <p:nvPr userDrawn="1"/>
        </p:nvSpPr>
        <p:spPr>
          <a:xfrm>
            <a:off x="0" y="0"/>
            <a:ext cx="12192000" cy="10781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1071350" y="1992572"/>
            <a:ext cx="10065224" cy="2149523"/>
          </a:xfrm>
        </p:spPr>
        <p:txBody>
          <a:bodyPr wrap="none" anchor="t">
            <a:noAutofit/>
          </a:bodyPr>
          <a:lstStyle>
            <a:lvl1pPr algn="l">
              <a:defRPr sz="60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838200" y="1978925"/>
            <a:ext cx="0" cy="4879075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 userDrawn="1"/>
        </p:nvSpPr>
        <p:spPr>
          <a:xfrm>
            <a:off x="5741158" y="6619164"/>
            <a:ext cx="707409" cy="240594"/>
          </a:xfrm>
          <a:prstGeom prst="rect">
            <a:avLst/>
          </a:prstGeom>
          <a:solidFill>
            <a:srgbClr val="0044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12" name="Subtitle 2"/>
          <p:cNvSpPr>
            <a:spLocks noGrp="1"/>
          </p:cNvSpPr>
          <p:nvPr>
            <p:ph type="subTitle" idx="1"/>
          </p:nvPr>
        </p:nvSpPr>
        <p:spPr>
          <a:xfrm>
            <a:off x="1071351" y="4418049"/>
            <a:ext cx="10065224" cy="897754"/>
          </a:xfrm>
        </p:spPr>
        <p:txBody>
          <a:bodyPr wrap="none">
            <a:noAutofit/>
          </a:bodyPr>
          <a:lstStyle>
            <a:lvl1pPr marL="0" indent="0" algn="l">
              <a:buNone/>
              <a:defRPr sz="2800" i="0">
                <a:solidFill>
                  <a:schemeClr val="accent5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8933" y="258042"/>
            <a:ext cx="1659793" cy="1152460"/>
          </a:xfrm>
          <a:prstGeom prst="rect">
            <a:avLst/>
          </a:prstGeom>
        </p:spPr>
      </p:pic>
      <p:sp>
        <p:nvSpPr>
          <p:cNvPr id="16" name="Text Placeholder 18"/>
          <p:cNvSpPr>
            <a:spLocks noGrp="1"/>
          </p:cNvSpPr>
          <p:nvPr>
            <p:ph type="body" sz="quarter" idx="13"/>
          </p:nvPr>
        </p:nvSpPr>
        <p:spPr>
          <a:xfrm>
            <a:off x="6096000" y="5557903"/>
            <a:ext cx="5040313" cy="528998"/>
          </a:xfrm>
        </p:spPr>
        <p:txBody>
          <a:bodyPr wrap="none">
            <a:noAutofit/>
          </a:bodyPr>
          <a:lstStyle>
            <a:lvl1pPr marL="0" indent="0" algn="r">
              <a:buFontTx/>
              <a:buNone/>
              <a:defRPr sz="2200" i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2442872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hapt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356B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0189" y="1122363"/>
            <a:ext cx="10676038" cy="2387600"/>
          </a:xfrm>
        </p:spPr>
        <p:txBody>
          <a:bodyPr anchor="b">
            <a:noAutofit/>
          </a:bodyPr>
          <a:lstStyle>
            <a:lvl1pPr algn="l">
              <a:defRPr sz="6000">
                <a:solidFill>
                  <a:schemeClr val="accent5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70189" y="3602038"/>
            <a:ext cx="10676038" cy="1655762"/>
          </a:xfrm>
        </p:spPr>
        <p:txBody>
          <a:bodyPr>
            <a:noAutofit/>
          </a:bodyPr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46C79FD-C571-418B-AB0F-5EE936C85276}" type="slidenum">
              <a:rPr lang="en-GB" smtClean="0"/>
              <a:pPr/>
              <a:t>‹#›</a:t>
            </a:fld>
            <a:endParaRPr lang="en-GB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838200" y="0"/>
            <a:ext cx="0" cy="3295934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027715" y="6045257"/>
            <a:ext cx="1718512" cy="4511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86990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ter Slide (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033852" y="6045865"/>
            <a:ext cx="1716200" cy="450546"/>
          </a:xfrm>
          <a:prstGeom prst="rect">
            <a:avLst/>
          </a:prstGeom>
        </p:spPr>
      </p:pic>
      <p:sp>
        <p:nvSpPr>
          <p:cNvPr id="11" name="Title 1"/>
          <p:cNvSpPr>
            <a:spLocks noGrp="1"/>
          </p:cNvSpPr>
          <p:nvPr>
            <p:ph type="ctrTitle"/>
          </p:nvPr>
        </p:nvSpPr>
        <p:spPr>
          <a:xfrm>
            <a:off x="1077013" y="1122363"/>
            <a:ext cx="10156297" cy="2387600"/>
          </a:xfrm>
        </p:spPr>
        <p:txBody>
          <a:bodyPr anchor="b">
            <a:noAutofit/>
          </a:bodyPr>
          <a:lstStyle>
            <a:lvl1pPr algn="l">
              <a:defRPr sz="60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cxnSp>
        <p:nvCxnSpPr>
          <p:cNvPr id="13" name="Straight Connector 12"/>
          <p:cNvCxnSpPr/>
          <p:nvPr userDrawn="1"/>
        </p:nvCxnSpPr>
        <p:spPr>
          <a:xfrm>
            <a:off x="838200" y="0"/>
            <a:ext cx="0" cy="3295934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Subtitle 2"/>
          <p:cNvSpPr>
            <a:spLocks noGrp="1"/>
          </p:cNvSpPr>
          <p:nvPr>
            <p:ph type="subTitle" idx="1"/>
          </p:nvPr>
        </p:nvSpPr>
        <p:spPr>
          <a:xfrm>
            <a:off x="1070189" y="3602038"/>
            <a:ext cx="10156297" cy="1655762"/>
          </a:xfrm>
        </p:spPr>
        <p:txBody>
          <a:bodyPr>
            <a:noAutofit/>
          </a:bodyPr>
          <a:lstStyle>
            <a:lvl1pPr marL="0" indent="0" algn="l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325099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st slide (option 1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"/>
            <a:ext cx="12192000" cy="3428999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sp>
        <p:nvSpPr>
          <p:cNvPr id="11" name="Title 1"/>
          <p:cNvSpPr>
            <a:spLocks noGrp="1"/>
          </p:cNvSpPr>
          <p:nvPr>
            <p:ph type="ctrTitle"/>
          </p:nvPr>
        </p:nvSpPr>
        <p:spPr>
          <a:xfrm>
            <a:off x="1077013" y="1122363"/>
            <a:ext cx="10156297" cy="1240348"/>
          </a:xfrm>
        </p:spPr>
        <p:txBody>
          <a:bodyPr anchor="b">
            <a:noAutofit/>
          </a:bodyPr>
          <a:lstStyle>
            <a:lvl1pPr algn="l">
              <a:defRPr sz="60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cxnSp>
        <p:nvCxnSpPr>
          <p:cNvPr id="13" name="Straight Connector 12"/>
          <p:cNvCxnSpPr/>
          <p:nvPr userDrawn="1"/>
        </p:nvCxnSpPr>
        <p:spPr>
          <a:xfrm>
            <a:off x="838200" y="0"/>
            <a:ext cx="0" cy="2362711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Subtitle 2"/>
          <p:cNvSpPr>
            <a:spLocks noGrp="1"/>
          </p:cNvSpPr>
          <p:nvPr>
            <p:ph type="subTitle" idx="1"/>
          </p:nvPr>
        </p:nvSpPr>
        <p:spPr>
          <a:xfrm>
            <a:off x="838200" y="4160826"/>
            <a:ext cx="10889439" cy="1620145"/>
          </a:xfrm>
        </p:spPr>
        <p:txBody>
          <a:bodyPr>
            <a:noAutofit/>
          </a:bodyPr>
          <a:lstStyle>
            <a:lvl1pPr marL="0" indent="0" algn="l">
              <a:buNone/>
              <a:defRPr sz="14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886048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st slide (option 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"/>
            <a:ext cx="12192000" cy="342899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sp>
        <p:nvSpPr>
          <p:cNvPr id="11" name="Title 1"/>
          <p:cNvSpPr>
            <a:spLocks noGrp="1"/>
          </p:cNvSpPr>
          <p:nvPr>
            <p:ph type="ctrTitle"/>
          </p:nvPr>
        </p:nvSpPr>
        <p:spPr>
          <a:xfrm>
            <a:off x="1077013" y="1122363"/>
            <a:ext cx="10156297" cy="1240348"/>
          </a:xfrm>
        </p:spPr>
        <p:txBody>
          <a:bodyPr anchor="b">
            <a:noAutofit/>
          </a:bodyPr>
          <a:lstStyle>
            <a:lvl1pPr algn="l">
              <a:defRPr sz="6000">
                <a:solidFill>
                  <a:schemeClr val="accent5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cxnSp>
        <p:nvCxnSpPr>
          <p:cNvPr id="13" name="Straight Connector 12"/>
          <p:cNvCxnSpPr/>
          <p:nvPr userDrawn="1"/>
        </p:nvCxnSpPr>
        <p:spPr>
          <a:xfrm>
            <a:off x="838200" y="0"/>
            <a:ext cx="0" cy="2362711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Subtitle 2"/>
          <p:cNvSpPr>
            <a:spLocks noGrp="1"/>
          </p:cNvSpPr>
          <p:nvPr>
            <p:ph type="subTitle" idx="1"/>
          </p:nvPr>
        </p:nvSpPr>
        <p:spPr>
          <a:xfrm>
            <a:off x="838200" y="4160826"/>
            <a:ext cx="10889439" cy="1620145"/>
          </a:xfrm>
        </p:spPr>
        <p:txBody>
          <a:bodyPr>
            <a:noAutofit/>
          </a:bodyPr>
          <a:lstStyle>
            <a:lvl1pPr marL="0" indent="0" algn="l">
              <a:buNone/>
              <a:defRPr sz="14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883397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10905699" cy="3881904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defRPr/>
            </a:lvl1pPr>
            <a:lvl2pPr>
              <a:lnSpc>
                <a:spcPct val="100000"/>
              </a:lnSpc>
              <a:spcAft>
                <a:spcPts val="1800"/>
              </a:spcAft>
              <a:defRPr/>
            </a:lvl2pPr>
            <a:lvl3pPr>
              <a:lnSpc>
                <a:spcPct val="100000"/>
              </a:lnSpc>
              <a:spcAft>
                <a:spcPts val="1800"/>
              </a:spcAft>
              <a:defRPr/>
            </a:lvl3pPr>
            <a:lvl4pPr>
              <a:lnSpc>
                <a:spcPct val="100000"/>
              </a:lnSpc>
              <a:spcAft>
                <a:spcPts val="1800"/>
              </a:spcAft>
              <a:defRPr/>
            </a:lvl4pPr>
            <a:lvl5pPr>
              <a:lnSpc>
                <a:spcPct val="100000"/>
              </a:lnSpc>
              <a:spcAft>
                <a:spcPts val="1800"/>
              </a:spcAft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cxnSp>
        <p:nvCxnSpPr>
          <p:cNvPr id="7" name="Straight Connector 6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423415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198" y="1825625"/>
            <a:ext cx="5328000" cy="3906435"/>
          </a:xfrm>
        </p:spPr>
        <p:txBody>
          <a:bodyPr>
            <a:noAutofit/>
          </a:bodyPr>
          <a:lstStyle>
            <a:lvl1pPr>
              <a:spcAft>
                <a:spcPts val="1800"/>
              </a:spcAft>
              <a:defRPr/>
            </a:lvl1pPr>
            <a:lvl2pPr>
              <a:spcAft>
                <a:spcPts val="1800"/>
              </a:spcAft>
              <a:defRPr/>
            </a:lvl2pPr>
            <a:lvl3pPr>
              <a:spcAft>
                <a:spcPts val="1800"/>
              </a:spcAft>
              <a:defRPr/>
            </a:lvl3pPr>
            <a:lvl4pPr>
              <a:spcAft>
                <a:spcPts val="1800"/>
              </a:spcAft>
              <a:defRPr/>
            </a:lvl4pPr>
            <a:lvl5pPr>
              <a:spcAft>
                <a:spcPts val="1800"/>
              </a:spcAft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02250" y="1825625"/>
            <a:ext cx="5328000" cy="3906435"/>
          </a:xfrm>
          <a:noFill/>
        </p:spPr>
        <p:txBody>
          <a:bodyPr>
            <a:noAutofit/>
          </a:bodyPr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cxnSp>
        <p:nvCxnSpPr>
          <p:cNvPr id="9" name="Straight Connector 8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038392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388190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8200" y="613128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6C79FD-C571-418B-AB0F-5EE936C85276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033852" y="6045988"/>
            <a:ext cx="1715733" cy="4504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97208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62" r:id="rId2"/>
    <p:sldLayoutId id="2147483657" r:id="rId3"/>
    <p:sldLayoutId id="2147483649" r:id="rId4"/>
    <p:sldLayoutId id="2147483651" r:id="rId5"/>
    <p:sldLayoutId id="2147483669" r:id="rId6"/>
    <p:sldLayoutId id="2147483670" r:id="rId7"/>
    <p:sldLayoutId id="2147483650" r:id="rId8"/>
    <p:sldLayoutId id="2147483660" r:id="rId9"/>
    <p:sldLayoutId id="2147483652" r:id="rId10"/>
    <p:sldLayoutId id="2147483661" r:id="rId11"/>
    <p:sldLayoutId id="2147483653" r:id="rId12"/>
    <p:sldLayoutId id="2147483654" r:id="rId13"/>
    <p:sldLayoutId id="2147483659" r:id="rId14"/>
    <p:sldLayoutId id="2147483658" r:id="rId15"/>
    <p:sldLayoutId id="2147483666" r:id="rId16"/>
    <p:sldLayoutId id="2147483667" r:id="rId17"/>
    <p:sldLayoutId id="2147483668" r:id="rId18"/>
    <p:sldLayoutId id="2147483655" r:id="rId19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1800"/>
        </a:spcAft>
        <a:buClr>
          <a:schemeClr val="tx2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800"/>
        </a:spcAft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800"/>
        </a:spcAft>
        <a:buClr>
          <a:schemeClr val="tx2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800"/>
        </a:spcAft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800"/>
        </a:spcAft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21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23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creativecommons.org/licenses/by/4.0/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Relationship Id="rId5" Type="http://schemas.openxmlformats.org/officeDocument/2006/relationships/hyperlink" Target="mailto:hedvig.norlen@tue.nl" TargetMode="External"/><Relationship Id="rId4" Type="http://schemas.openxmlformats.org/officeDocument/2006/relationships/image" Target="../media/image2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8.em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11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14.png"/><Relationship Id="rId4" Type="http://schemas.openxmlformats.org/officeDocument/2006/relationships/image" Target="../media/image12.emf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GB" sz="4400" dirty="0"/>
              <a:t>System dynamics for system innovation</a:t>
            </a:r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>
          <a:xfrm>
            <a:off x="1611607" y="3066012"/>
            <a:ext cx="10065224" cy="897754"/>
          </a:xfrm>
        </p:spPr>
        <p:txBody>
          <a:bodyPr/>
          <a:lstStyle/>
          <a:p>
            <a:r>
              <a:rPr lang="en-US" sz="2400" dirty="0" err="1"/>
              <a:t>Parameterising</a:t>
            </a:r>
            <a:r>
              <a:rPr lang="en-US" sz="2400" dirty="0"/>
              <a:t> the POLYTROPOS model </a:t>
            </a:r>
            <a:endParaRPr lang="en-GB" sz="2400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1416621" y="3852489"/>
            <a:ext cx="9719953" cy="503201"/>
          </a:xfrm>
        </p:spPr>
        <p:txBody>
          <a:bodyPr/>
          <a:lstStyle/>
          <a:p>
            <a:r>
              <a:rPr lang="en-GB" i="0" dirty="0"/>
              <a:t>Hedvig Norlén, </a:t>
            </a:r>
            <a:r>
              <a:rPr lang="en-GB" i="0" dirty="0" err="1"/>
              <a:t>UrbanStat</a:t>
            </a:r>
            <a:r>
              <a:rPr lang="en-GB" i="0" dirty="0"/>
              <a:t> Italy</a:t>
            </a:r>
            <a:endParaRPr lang="en-US" i="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1CF99EC-42F5-9D8B-1662-D20B739D8DFA}"/>
              </a:ext>
            </a:extLst>
          </p:cNvPr>
          <p:cNvSpPr txBox="1"/>
          <p:nvPr/>
        </p:nvSpPr>
        <p:spPr>
          <a:xfrm>
            <a:off x="1071350" y="4685071"/>
            <a:ext cx="1013664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US" i="0" dirty="0">
                <a:solidFill>
                  <a:schemeClr val="bg1"/>
                </a:solidFill>
              </a:rPr>
              <a:t>joint work with: George </a:t>
            </a:r>
            <a:r>
              <a:rPr lang="en-US" i="0" cap="all" dirty="0">
                <a:solidFill>
                  <a:schemeClr val="bg1"/>
                </a:solidFill>
              </a:rPr>
              <a:t>Papachristos</a:t>
            </a:r>
            <a:r>
              <a:rPr lang="en-US" i="0" dirty="0">
                <a:solidFill>
                  <a:schemeClr val="bg1"/>
                </a:solidFill>
              </a:rPr>
              <a:t> (JRC B7), Matthijs </a:t>
            </a:r>
            <a:r>
              <a:rPr lang="en-US" i="0" cap="all" dirty="0">
                <a:solidFill>
                  <a:schemeClr val="bg1"/>
                </a:solidFill>
              </a:rPr>
              <a:t>Janssen</a:t>
            </a:r>
            <a:r>
              <a:rPr lang="en-US" i="0" dirty="0">
                <a:solidFill>
                  <a:schemeClr val="bg1"/>
                </a:solidFill>
              </a:rPr>
              <a:t> (U. Utrecht), Michal </a:t>
            </a:r>
            <a:r>
              <a:rPr lang="en-US" i="0" cap="all" dirty="0" err="1">
                <a:solidFill>
                  <a:schemeClr val="bg1"/>
                </a:solidFill>
              </a:rPr>
              <a:t>Miedzinski</a:t>
            </a:r>
            <a:r>
              <a:rPr lang="en-US" i="0" dirty="0">
                <a:solidFill>
                  <a:schemeClr val="bg1"/>
                </a:solidFill>
              </a:rPr>
              <a:t> (JRC B3), George </a:t>
            </a:r>
            <a:r>
              <a:rPr lang="en-US" i="0" cap="all" dirty="0">
                <a:solidFill>
                  <a:schemeClr val="bg1"/>
                </a:solidFill>
              </a:rPr>
              <a:t>Papachristos</a:t>
            </a:r>
            <a:r>
              <a:rPr lang="en-US" i="0" dirty="0">
                <a:solidFill>
                  <a:schemeClr val="bg1"/>
                </a:solidFill>
              </a:rPr>
              <a:t> (JRC B7),</a:t>
            </a:r>
            <a:r>
              <a:rPr lang="en-GB" i="0" dirty="0">
                <a:solidFill>
                  <a:schemeClr val="bg1"/>
                </a:solidFill>
              </a:rPr>
              <a:t> Dimitrios</a:t>
            </a:r>
            <a:r>
              <a:rPr lang="en-GB" dirty="0">
                <a:solidFill>
                  <a:schemeClr val="bg1"/>
                </a:solidFill>
              </a:rPr>
              <a:t> </a:t>
            </a:r>
            <a:r>
              <a:rPr lang="en-GB" i="0" dirty="0">
                <a:solidFill>
                  <a:schemeClr val="bg1"/>
                </a:solidFill>
              </a:rPr>
              <a:t>PONTIKAKIS (JRC B7)</a:t>
            </a:r>
            <a:r>
              <a:rPr lang="en-US" i="0" dirty="0">
                <a:solidFill>
                  <a:schemeClr val="bg1"/>
                </a:solidFill>
              </a:rPr>
              <a:t> </a:t>
            </a:r>
            <a:endParaRPr lang="en-GB" i="0" dirty="0">
              <a:solidFill>
                <a:schemeClr val="bg1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69FB51D-4F8A-BC4B-BAD2-0C5468256B3E}"/>
              </a:ext>
            </a:extLst>
          </p:cNvPr>
          <p:cNvSpPr txBox="1"/>
          <p:nvPr/>
        </p:nvSpPr>
        <p:spPr>
          <a:xfrm>
            <a:off x="0" y="5582576"/>
            <a:ext cx="1126285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200" dirty="0">
                <a:solidFill>
                  <a:schemeClr val="bg1"/>
                </a:solidFill>
              </a:rPr>
              <a:t>3rd Working Group on System Dynamics for System Innovation, </a:t>
            </a:r>
          </a:p>
          <a:p>
            <a:pPr algn="r"/>
            <a:r>
              <a:rPr lang="en-US" sz="2200" dirty="0">
                <a:solidFill>
                  <a:schemeClr val="bg1"/>
                </a:solidFill>
              </a:rPr>
              <a:t>Brussels 12/11/2024</a:t>
            </a:r>
            <a:endParaRPr lang="en-GB" sz="2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28335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44E0F4CC-CA98-872A-FB35-55D4119B9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1523" y="1714500"/>
            <a:ext cx="6223828" cy="6330950"/>
          </a:xfrm>
        </p:spPr>
        <p:txBody>
          <a:bodyPr/>
          <a:lstStyle/>
          <a:p>
            <a:pPr marL="0" indent="0">
              <a:buNone/>
            </a:pPr>
            <a:r>
              <a:rPr lang="sv-SE" dirty="0"/>
              <a:t>FIGARO </a:t>
            </a:r>
            <a:r>
              <a:rPr lang="sv-SE" dirty="0" err="1"/>
              <a:t>Use</a:t>
            </a:r>
            <a:r>
              <a:rPr lang="sv-SE" dirty="0"/>
              <a:t> </a:t>
            </a:r>
            <a:r>
              <a:rPr lang="sv-SE" dirty="0" err="1"/>
              <a:t>tables</a:t>
            </a:r>
            <a:r>
              <a:rPr lang="sv-SE" dirty="0"/>
              <a:t> (</a:t>
            </a:r>
            <a:r>
              <a:rPr lang="sv-SE" dirty="0" err="1"/>
              <a:t>time</a:t>
            </a:r>
            <a:r>
              <a:rPr lang="sv-SE" dirty="0"/>
              <a:t> period: 2010-2022). The </a:t>
            </a:r>
            <a:r>
              <a:rPr lang="en-GB" dirty="0"/>
              <a:t>Use tables contain intermediate but also final use (five categories for each EU MS). </a:t>
            </a:r>
          </a:p>
          <a:p>
            <a:pPr marL="0" indent="0">
              <a:buNone/>
            </a:pPr>
            <a:r>
              <a:rPr lang="sv-SE" dirty="0" err="1"/>
              <a:t>Also</a:t>
            </a:r>
            <a:r>
              <a:rPr lang="sv-SE" dirty="0"/>
              <a:t> </a:t>
            </a:r>
            <a:r>
              <a:rPr lang="sv-SE" dirty="0" err="1"/>
              <a:t>here</a:t>
            </a:r>
            <a:r>
              <a:rPr lang="sv-SE" dirty="0"/>
              <a:t> </a:t>
            </a:r>
            <a:r>
              <a:rPr lang="sv-SE" dirty="0" err="1"/>
              <a:t>two</a:t>
            </a:r>
            <a:r>
              <a:rPr lang="sv-SE" dirty="0"/>
              <a:t> </a:t>
            </a:r>
            <a:r>
              <a:rPr lang="sv-SE" dirty="0" err="1"/>
              <a:t>ways</a:t>
            </a:r>
            <a:r>
              <a:rPr lang="sv-SE" dirty="0"/>
              <a:t> </a:t>
            </a:r>
            <a:r>
              <a:rPr lang="sv-SE" dirty="0" err="1"/>
              <a:t>of</a:t>
            </a:r>
            <a:r>
              <a:rPr lang="sv-SE" dirty="0"/>
              <a:t> </a:t>
            </a:r>
            <a:r>
              <a:rPr lang="sv-SE" dirty="0" err="1"/>
              <a:t>product</a:t>
            </a:r>
            <a:r>
              <a:rPr lang="sv-SE" dirty="0"/>
              <a:t> </a:t>
            </a:r>
            <a:r>
              <a:rPr lang="sv-SE" dirty="0" err="1"/>
              <a:t>diversification</a:t>
            </a:r>
            <a:r>
              <a:rPr lang="sv-SE" dirty="0"/>
              <a:t> for DSD:</a:t>
            </a:r>
          </a:p>
          <a:p>
            <a:pPr marL="0" indent="0">
              <a:buNone/>
            </a:pPr>
            <a:r>
              <a:rPr lang="sv-SE" dirty="0">
                <a:sym typeface="Wingdings" panose="05000000000000000000" pitchFamily="2" charset="2"/>
              </a:rPr>
              <a:t>1) </a:t>
            </a:r>
            <a:r>
              <a:rPr lang="sv-SE" b="1" dirty="0">
                <a:sym typeface="Wingdings" panose="05000000000000000000" pitchFamily="2" charset="2"/>
              </a:rPr>
              <a:t>”</a:t>
            </a:r>
            <a:r>
              <a:rPr lang="sv-SE" b="1" dirty="0" err="1">
                <a:sym typeface="Wingdings" panose="05000000000000000000" pitchFamily="2" charset="2"/>
              </a:rPr>
              <a:t>Equally</a:t>
            </a:r>
            <a:r>
              <a:rPr lang="sv-SE" b="1" dirty="0">
                <a:sym typeface="Wingdings" panose="05000000000000000000" pitchFamily="2" charset="2"/>
              </a:rPr>
              <a:t> </a:t>
            </a:r>
            <a:r>
              <a:rPr lang="sv-SE" b="1" dirty="0" err="1">
                <a:sym typeface="Wingdings" panose="05000000000000000000" pitchFamily="2" charset="2"/>
              </a:rPr>
              <a:t>sized</a:t>
            </a:r>
            <a:r>
              <a:rPr lang="sv-SE" b="1" dirty="0">
                <a:sym typeface="Wingdings" panose="05000000000000000000" pitchFamily="2" charset="2"/>
              </a:rPr>
              <a:t> </a:t>
            </a:r>
            <a:r>
              <a:rPr lang="sv-SE" b="1" dirty="0" err="1">
                <a:sym typeface="Wingdings" panose="05000000000000000000" pitchFamily="2" charset="2"/>
              </a:rPr>
              <a:t>products</a:t>
            </a:r>
            <a:r>
              <a:rPr lang="sv-SE" b="1" dirty="0">
                <a:sym typeface="Wingdings" panose="05000000000000000000" pitchFamily="2" charset="2"/>
              </a:rPr>
              <a:t>” </a:t>
            </a:r>
            <a:r>
              <a:rPr lang="sv-SE" dirty="0">
                <a:sym typeface="Wingdings" panose="05000000000000000000" pitchFamily="2" charset="2"/>
              </a:rPr>
              <a:t> </a:t>
            </a:r>
            <a:r>
              <a:rPr lang="sv-SE" dirty="0"/>
              <a:t>1/HHI</a:t>
            </a:r>
          </a:p>
          <a:p>
            <a:pPr marL="0" indent="0">
              <a:buNone/>
            </a:pPr>
            <a:r>
              <a:rPr lang="sv-SE" dirty="0">
                <a:sym typeface="Wingdings" panose="05000000000000000000" pitchFamily="2" charset="2"/>
              </a:rPr>
              <a:t>2) </a:t>
            </a:r>
            <a:r>
              <a:rPr lang="sv-SE" b="1" dirty="0">
                <a:sym typeface="Wingdings" panose="05000000000000000000" pitchFamily="2" charset="2"/>
              </a:rPr>
              <a:t>”Product </a:t>
            </a:r>
            <a:r>
              <a:rPr lang="sv-SE" b="1" dirty="0" err="1">
                <a:sym typeface="Wingdings" panose="05000000000000000000" pitchFamily="2" charset="2"/>
              </a:rPr>
              <a:t>variety</a:t>
            </a:r>
            <a:r>
              <a:rPr lang="sv-SE" b="1" dirty="0">
                <a:sym typeface="Wingdings" panose="05000000000000000000" pitchFamily="2" charset="2"/>
              </a:rPr>
              <a:t>” </a:t>
            </a:r>
            <a:r>
              <a:rPr lang="sv-SE" dirty="0">
                <a:sym typeface="Wingdings" panose="05000000000000000000" pitchFamily="2" charset="2"/>
              </a:rPr>
              <a:t> </a:t>
            </a:r>
            <a:r>
              <a:rPr lang="sv-SE" dirty="0"/>
              <a:t>the </a:t>
            </a:r>
            <a:r>
              <a:rPr lang="sv-SE" dirty="0" err="1"/>
              <a:t>variety</a:t>
            </a:r>
            <a:r>
              <a:rPr lang="sv-SE" dirty="0"/>
              <a:t> </a:t>
            </a:r>
            <a:r>
              <a:rPr lang="sv-SE" dirty="0" err="1"/>
              <a:t>of</a:t>
            </a:r>
            <a:r>
              <a:rPr lang="sv-SE" dirty="0"/>
              <a:t> </a:t>
            </a:r>
            <a:r>
              <a:rPr lang="sv-SE" dirty="0" err="1"/>
              <a:t>product-sectors</a:t>
            </a:r>
            <a:r>
              <a:rPr lang="sv-SE" dirty="0"/>
              <a:t> a country </a:t>
            </a:r>
            <a:r>
              <a:rPr lang="sv-SE" dirty="0" err="1"/>
              <a:t>was</a:t>
            </a:r>
            <a:r>
              <a:rPr lang="sv-SE" dirty="0"/>
              <a:t> </a:t>
            </a:r>
            <a:r>
              <a:rPr lang="sv-SE" dirty="0" err="1"/>
              <a:t>actively</a:t>
            </a:r>
            <a:r>
              <a:rPr lang="sv-SE" dirty="0"/>
              <a:t> </a:t>
            </a:r>
            <a:r>
              <a:rPr lang="sv-SE" dirty="0" err="1"/>
              <a:t>producing</a:t>
            </a:r>
            <a:r>
              <a:rPr lang="sv-SE" dirty="0"/>
              <a:t> in (to be </a:t>
            </a:r>
            <a:r>
              <a:rPr lang="sv-SE" dirty="0" err="1"/>
              <a:t>calculated</a:t>
            </a:r>
            <a:r>
              <a:rPr lang="sv-SE" dirty="0"/>
              <a:t>).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4AA0ACF4-79C4-FE19-B311-9976630037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err="1"/>
              <a:t>Domestic</a:t>
            </a:r>
            <a:r>
              <a:rPr lang="sv-SE" dirty="0"/>
              <a:t> Solutions </a:t>
            </a:r>
            <a:r>
              <a:rPr lang="sv-SE" dirty="0" err="1"/>
              <a:t>Demand</a:t>
            </a:r>
            <a:r>
              <a:rPr lang="sv-SE" dirty="0"/>
              <a:t> </a:t>
            </a:r>
            <a:endParaRPr lang="en-GB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8AC377F-2C0D-D621-2624-7A1FB24E8EC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75500" y="1212682"/>
            <a:ext cx="4793175" cy="55325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40004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C8017B-8964-D451-1CE2-62F025E5F1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AA359198-7091-6179-8A95-0A8A84D593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Domestic Solutions Demand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BB5DBF6B-6214-F13E-F5C1-EF370B7B7EE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03715" y="1335021"/>
            <a:ext cx="5255207" cy="2816596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14EFB967-C81C-DA9F-62E5-E3461BB30B8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49717" y="4057531"/>
            <a:ext cx="5255207" cy="26188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73042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7F1E0F8D-875A-41E4-A2FC-7280F3F304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dirty="0"/>
              <a:t>FIGARO </a:t>
            </a:r>
            <a:r>
              <a:rPr lang="sv-SE" dirty="0" err="1"/>
              <a:t>Use</a:t>
            </a:r>
            <a:r>
              <a:rPr lang="sv-SE" dirty="0"/>
              <a:t> </a:t>
            </a:r>
            <a:r>
              <a:rPr lang="sv-SE" dirty="0" err="1"/>
              <a:t>tables</a:t>
            </a:r>
            <a:r>
              <a:rPr lang="sv-SE" dirty="0"/>
              <a:t> (</a:t>
            </a:r>
            <a:r>
              <a:rPr lang="sv-SE" dirty="0" err="1"/>
              <a:t>time</a:t>
            </a:r>
            <a:r>
              <a:rPr lang="sv-SE" dirty="0"/>
              <a:t> period: 2010-2022)</a:t>
            </a:r>
          </a:p>
          <a:p>
            <a:pPr marL="0" indent="0">
              <a:buNone/>
            </a:pPr>
            <a:r>
              <a:rPr lang="sv-SE" dirty="0"/>
              <a:t>The Gap </a:t>
            </a:r>
            <a:r>
              <a:rPr lang="sv-SE" dirty="0" err="1"/>
              <a:t>comprises</a:t>
            </a:r>
            <a:r>
              <a:rPr lang="sv-SE" dirty="0"/>
              <a:t> </a:t>
            </a:r>
            <a:r>
              <a:rPr lang="sv-SE" dirty="0" err="1"/>
              <a:t>two</a:t>
            </a:r>
            <a:r>
              <a:rPr lang="sv-SE" dirty="0"/>
              <a:t> </a:t>
            </a:r>
            <a:r>
              <a:rPr lang="sv-SE" dirty="0" err="1"/>
              <a:t>components</a:t>
            </a:r>
            <a:r>
              <a:rPr lang="sv-SE" dirty="0"/>
              <a:t>:</a:t>
            </a:r>
          </a:p>
          <a:p>
            <a:pPr marL="0" indent="0">
              <a:buNone/>
            </a:pPr>
            <a:r>
              <a:rPr lang="sv-SE" dirty="0"/>
              <a:t>1) </a:t>
            </a:r>
            <a:r>
              <a:rPr lang="en-US" dirty="0"/>
              <a:t>the Domestic Demand served by Domestic production (DDD)</a:t>
            </a:r>
          </a:p>
          <a:p>
            <a:pPr marL="0" indent="0">
              <a:buNone/>
            </a:pPr>
            <a:r>
              <a:rPr lang="en-US" dirty="0"/>
              <a:t>2) the Domestic Demand served by Imports (DDI)</a:t>
            </a:r>
            <a:endParaRPr lang="sv-SE" dirty="0"/>
          </a:p>
          <a:p>
            <a:pPr marL="0" indent="0">
              <a:buNone/>
            </a:pPr>
            <a:r>
              <a:rPr lang="en-US" dirty="0"/>
              <a:t>Relative Gap DDI/DDD, Absolute DDD-DDI, Dependency Ratio = DDI/(DDI+DDD)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C099A1CC-D437-09AD-B4EF-09D967F5EE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err="1"/>
              <a:t>Domestic</a:t>
            </a:r>
            <a:r>
              <a:rPr lang="sv-SE" dirty="0"/>
              <a:t> Solutions </a:t>
            </a:r>
            <a:r>
              <a:rPr lang="sv-SE" dirty="0" err="1"/>
              <a:t>Demand</a:t>
            </a:r>
            <a:r>
              <a:rPr lang="sv-SE" dirty="0"/>
              <a:t> Gap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4624501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A2A162-44A0-5450-1E16-4FF07E0961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C891317A-F442-074D-F340-CD64CDDB72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err="1"/>
              <a:t>Domestic</a:t>
            </a:r>
            <a:r>
              <a:rPr lang="sv-SE" dirty="0"/>
              <a:t> Solutions </a:t>
            </a:r>
            <a:r>
              <a:rPr lang="sv-SE" dirty="0" err="1"/>
              <a:t>Demand</a:t>
            </a:r>
            <a:r>
              <a:rPr lang="sv-SE" dirty="0"/>
              <a:t> Gap</a:t>
            </a:r>
            <a:endParaRPr lang="en-GB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DC8AC22-2E17-6465-7B28-C338FF0E57F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45944" y="2330330"/>
            <a:ext cx="5064178" cy="2523677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5D054231-1B53-1993-B2F0-318BB3CC6A2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46002" y="2220450"/>
            <a:ext cx="4572396" cy="27434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862020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F6B1FEF-3B09-F305-210D-32C23FD5FB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0905699" cy="981075"/>
          </a:xfrm>
        </p:spPr>
        <p:txBody>
          <a:bodyPr/>
          <a:lstStyle/>
          <a:p>
            <a:pPr marL="0" indent="0">
              <a:buNone/>
            </a:pPr>
            <a:r>
              <a:rPr lang="sv-SE" dirty="0"/>
              <a:t>The </a:t>
            </a:r>
            <a:r>
              <a:rPr lang="sv-SE" dirty="0" err="1"/>
              <a:t>complete</a:t>
            </a:r>
            <a:r>
              <a:rPr lang="sv-SE" dirty="0"/>
              <a:t> FIGARO </a:t>
            </a:r>
            <a:r>
              <a:rPr lang="sv-SE" dirty="0" err="1"/>
              <a:t>datatables</a:t>
            </a:r>
            <a:r>
              <a:rPr lang="sv-SE" dirty="0"/>
              <a:t> (27 EU MS, 18 </a:t>
            </a:r>
            <a:r>
              <a:rPr lang="sv-SE" dirty="0" err="1"/>
              <a:t>main</a:t>
            </a:r>
            <a:r>
              <a:rPr lang="sv-SE" dirty="0"/>
              <a:t> EU trading partners, a rest </a:t>
            </a:r>
            <a:r>
              <a:rPr lang="sv-SE" dirty="0" err="1"/>
              <a:t>of</a:t>
            </a:r>
            <a:r>
              <a:rPr lang="sv-SE" dirty="0"/>
              <a:t> the </a:t>
            </a:r>
            <a:r>
              <a:rPr lang="sv-SE" dirty="0" err="1"/>
              <a:t>world</a:t>
            </a:r>
            <a:r>
              <a:rPr lang="sv-SE" dirty="0"/>
              <a:t> region). </a:t>
            </a:r>
            <a:r>
              <a:rPr lang="sv-SE" dirty="0" err="1"/>
              <a:t>Calculated</a:t>
            </a:r>
            <a:r>
              <a:rPr lang="sv-SE" dirty="0"/>
              <a:t> as for EU27 (</a:t>
            </a:r>
            <a:r>
              <a:rPr lang="sv-SE" dirty="0" err="1"/>
              <a:t>time</a:t>
            </a:r>
            <a:r>
              <a:rPr lang="sv-SE" dirty="0"/>
              <a:t> period: 2010-2022)</a:t>
            </a:r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endParaRPr lang="sv-SE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09CC1053-528F-8148-FFF3-7DB7A5F097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Global Solutions </a:t>
            </a:r>
            <a:r>
              <a:rPr lang="sv-SE" dirty="0" err="1"/>
              <a:t>Supply</a:t>
            </a:r>
            <a:r>
              <a:rPr lang="sv-SE" dirty="0"/>
              <a:t> and </a:t>
            </a:r>
            <a:r>
              <a:rPr lang="sv-SE" dirty="0" err="1"/>
              <a:t>Demand</a:t>
            </a:r>
            <a:r>
              <a:rPr lang="sv-SE" dirty="0"/>
              <a:t> </a:t>
            </a:r>
            <a:endParaRPr lang="en-GB" dirty="0"/>
          </a:p>
        </p:txBody>
      </p:sp>
      <p:sp>
        <p:nvSpPr>
          <p:cNvPr id="4" name="Title 2">
            <a:extLst>
              <a:ext uri="{FF2B5EF4-FFF2-40B4-BE49-F238E27FC236}">
                <a16:creationId xmlns:a16="http://schemas.microsoft.com/office/drawing/2014/main" id="{FEFE126F-EE75-C8DA-C554-2B30059E0EDF}"/>
              </a:ext>
            </a:extLst>
          </p:cNvPr>
          <p:cNvSpPr txBox="1">
            <a:spLocks/>
          </p:cNvSpPr>
          <p:nvPr/>
        </p:nvSpPr>
        <p:spPr>
          <a:xfrm>
            <a:off x="900872" y="2975929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 dirty="0" err="1"/>
              <a:t>Questions</a:t>
            </a:r>
            <a:endParaRPr lang="en-GB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7A44A57-A9DA-E857-A98B-C1B229564D8D}"/>
              </a:ext>
            </a:extLst>
          </p:cNvPr>
          <p:cNvSpPr txBox="1"/>
          <p:nvPr/>
        </p:nvSpPr>
        <p:spPr>
          <a:xfrm>
            <a:off x="970722" y="3927515"/>
            <a:ext cx="105156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How might we introduce complexity as a measurable parameter without overcomplicating the model? What trade-offs would you consider?</a:t>
            </a:r>
            <a:endParaRPr lang="en-GB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E18CAB4-7EF6-21DE-2C75-42ADC72E6415}"/>
              </a:ext>
            </a:extLst>
          </p:cNvPr>
          <p:cNvSpPr txBox="1"/>
          <p:nvPr/>
        </p:nvSpPr>
        <p:spPr>
          <a:xfrm>
            <a:off x="1015586" y="4631631"/>
            <a:ext cx="1042587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What approaches do you know of (e.g., entropy, network analysis, diversity indices) that could serve as proxies for complexity?</a:t>
            </a:r>
            <a:endParaRPr lang="en-GB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E6E53F7-CD24-CD27-9068-13DFC89637BB}"/>
              </a:ext>
            </a:extLst>
          </p:cNvPr>
          <p:cNvSpPr txBox="1"/>
          <p:nvPr/>
        </p:nvSpPr>
        <p:spPr>
          <a:xfrm>
            <a:off x="1015586" y="5421907"/>
            <a:ext cx="10470736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In the context of DSD, how could complexity in product variety influence the gap between domestic supply and import dependency? Could complexity metrics help us better understand supply-demand mismatches?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660254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8" grpId="0"/>
      <p:bldP spid="7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E" dirty="0"/>
              <a:t>Thank you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59575" y="4646435"/>
            <a:ext cx="8941016" cy="1853519"/>
          </a:xfrm>
        </p:spPr>
        <p:txBody>
          <a:bodyPr wrap="square" anchor="b" anchorCtr="0"/>
          <a:lstStyle/>
          <a:p>
            <a:r>
              <a:rPr lang="en-US" sz="1050" b="1" dirty="0"/>
              <a:t>© European Union 2023</a:t>
            </a:r>
          </a:p>
          <a:p>
            <a:r>
              <a:rPr lang="en-US" sz="1050" dirty="0"/>
              <a:t>Unless otherwise noted the reuse of this presentation is </a:t>
            </a:r>
            <a:r>
              <a:rPr lang="en-US" sz="1050" dirty="0" err="1"/>
              <a:t>authorised</a:t>
            </a:r>
            <a:r>
              <a:rPr lang="en-US" sz="1050" dirty="0"/>
              <a:t> under the </a:t>
            </a:r>
            <a:r>
              <a:rPr lang="en-US" sz="1050" dirty="0">
                <a:hlinkClick r:id="rId3"/>
              </a:rPr>
              <a:t>CC BY 4.0 </a:t>
            </a:r>
            <a:r>
              <a:rPr lang="en-US" sz="1050" dirty="0"/>
              <a:t>license. For any use or reproduction of elements that are not owned by the EU, permission may need to be sought directly from the respective right holders.</a:t>
            </a:r>
            <a:endParaRPr lang="en-GB" sz="1050" dirty="0">
              <a:solidFill>
                <a:schemeClr val="accent6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524" y="4858246"/>
            <a:ext cx="1023496" cy="358097"/>
          </a:xfrm>
          <a:prstGeom prst="rect">
            <a:avLst/>
          </a:prstGeom>
        </p:spPr>
      </p:pic>
      <p:sp>
        <p:nvSpPr>
          <p:cNvPr id="6" name="Subtitle 2"/>
          <p:cNvSpPr txBox="1">
            <a:spLocks/>
          </p:cNvSpPr>
          <p:nvPr/>
        </p:nvSpPr>
        <p:spPr>
          <a:xfrm>
            <a:off x="1070189" y="3602038"/>
            <a:ext cx="10156297" cy="165576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>
                <a:schemeClr val="tx2"/>
              </a:buClr>
              <a:buFont typeface="Arial" panose="020B0604020202020204" pitchFamily="34" charset="0"/>
              <a:buNone/>
              <a:defRPr sz="1400" kern="120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00000"/>
              </a:lnSpc>
              <a:spcBef>
                <a:spcPts val="500"/>
              </a:spcBef>
              <a:spcAft>
                <a:spcPts val="1800"/>
              </a:spcAft>
              <a:buClr>
                <a:schemeClr val="tx2"/>
              </a:buClr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00000"/>
              </a:lnSpc>
              <a:spcBef>
                <a:spcPts val="500"/>
              </a:spcBef>
              <a:spcAft>
                <a:spcPts val="1800"/>
              </a:spcAft>
              <a:buClr>
                <a:schemeClr val="tx2"/>
              </a:buClr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00000"/>
              </a:lnSpc>
              <a:spcBef>
                <a:spcPts val="500"/>
              </a:spcBef>
              <a:spcAft>
                <a:spcPts val="1800"/>
              </a:spcAft>
              <a:buClr>
                <a:schemeClr val="tx2"/>
              </a:buClr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00000"/>
              </a:lnSpc>
              <a:spcBef>
                <a:spcPts val="500"/>
              </a:spcBef>
              <a:spcAft>
                <a:spcPts val="1800"/>
              </a:spcAft>
              <a:buClr>
                <a:schemeClr val="tx2"/>
              </a:buClr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3600" u="sng" dirty="0">
                <a:solidFill>
                  <a:srgbClr val="0563C1"/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hedvig.norlen@</a:t>
            </a:r>
            <a:r>
              <a:rPr lang="en-GB" sz="3600" u="sng" dirty="0">
                <a:solidFill>
                  <a:srgbClr val="0563C1"/>
                </a:solidFill>
              </a:rPr>
              <a:t>urbanstat.eu</a:t>
            </a:r>
            <a:endParaRPr lang="en-GB" u="sng" dirty="0">
              <a:solidFill>
                <a:srgbClr val="0563C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36193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1959E4-91B1-CB35-7F0C-D82144F9AB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8B23F436-CD4B-1BDB-AC94-F1344CE87B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0722" y="482860"/>
            <a:ext cx="11091204" cy="782357"/>
          </a:xfrm>
        </p:spPr>
        <p:txBody>
          <a:bodyPr/>
          <a:lstStyle/>
          <a:p>
            <a:r>
              <a:rPr lang="sv-SE" sz="3600" dirty="0"/>
              <a:t>NZIA perimeter – </a:t>
            </a:r>
            <a:r>
              <a:rPr lang="sv-SE" sz="3600" dirty="0" err="1"/>
              <a:t>mapped</a:t>
            </a:r>
            <a:r>
              <a:rPr lang="sv-SE" sz="3600" dirty="0"/>
              <a:t> </a:t>
            </a:r>
            <a:r>
              <a:rPr lang="sv-SE" sz="3600" dirty="0" err="1"/>
              <a:t>economic</a:t>
            </a:r>
            <a:r>
              <a:rPr lang="sv-SE" sz="3600" dirty="0"/>
              <a:t> </a:t>
            </a:r>
            <a:r>
              <a:rPr lang="sv-SE" sz="3600" dirty="0" err="1"/>
              <a:t>act</a:t>
            </a:r>
            <a:r>
              <a:rPr lang="sv-SE" sz="3600" dirty="0"/>
              <a:t>. (NACE)</a:t>
            </a:r>
            <a:endParaRPr lang="en-GB" sz="36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B84AD17-B789-0959-0A19-AE0476A6F826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r="63112"/>
          <a:stretch/>
        </p:blipFill>
        <p:spPr>
          <a:xfrm>
            <a:off x="1033715" y="2425630"/>
            <a:ext cx="3886261" cy="3366772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D16491C3-B8A9-40E3-535E-2F911DA423D0}"/>
              </a:ext>
            </a:extLst>
          </p:cNvPr>
          <p:cNvSpPr txBox="1"/>
          <p:nvPr/>
        </p:nvSpPr>
        <p:spPr>
          <a:xfrm>
            <a:off x="823797" y="1443818"/>
            <a:ext cx="5848309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dirty="0"/>
              <a:t>Net-Zero Industry Act* (NZIA) </a:t>
            </a:r>
            <a:r>
              <a:rPr lang="en-US" dirty="0"/>
              <a:t>encompasses final products, components, and machinery necessary for manufacturing net-zero technologies, including: </a:t>
            </a:r>
            <a:endParaRPr lang="en-GB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20C7FBE-C716-5A0F-8613-F1AF147C3202}"/>
              </a:ext>
            </a:extLst>
          </p:cNvPr>
          <p:cNvSpPr txBox="1"/>
          <p:nvPr/>
        </p:nvSpPr>
        <p:spPr>
          <a:xfrm>
            <a:off x="744800" y="6062846"/>
            <a:ext cx="5927306" cy="6771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400" i="0" dirty="0">
                <a:effectLst/>
              </a:rPr>
              <a:t>* </a:t>
            </a:r>
            <a:r>
              <a:rPr lang="en-US" sz="1200" i="0" dirty="0">
                <a:effectLst/>
              </a:rPr>
              <a:t>Regulation (EU) 2024/1735 of the European Parliament and of the Council of 13 June 2024 on establishing a framework of measures for strengthening Europe’s net-zero technology manufacturing ecosystem </a:t>
            </a:r>
            <a:endParaRPr lang="en-GB" sz="1200" dirty="0"/>
          </a:p>
        </p:txBody>
      </p:sp>
      <p:sp>
        <p:nvSpPr>
          <p:cNvPr id="13" name="Arrow: Right 12">
            <a:extLst>
              <a:ext uri="{FF2B5EF4-FFF2-40B4-BE49-F238E27FC236}">
                <a16:creationId xmlns:a16="http://schemas.microsoft.com/office/drawing/2014/main" id="{F142876E-3D25-004F-BA17-9B039C1D4145}"/>
              </a:ext>
            </a:extLst>
          </p:cNvPr>
          <p:cNvSpPr/>
          <p:nvPr/>
        </p:nvSpPr>
        <p:spPr>
          <a:xfrm>
            <a:off x="5320603" y="4109016"/>
            <a:ext cx="1451987" cy="381837"/>
          </a:xfrm>
          <a:prstGeom prst="rightArrow">
            <a:avLst/>
          </a:prstGeom>
          <a:solidFill>
            <a:srgbClr val="B7DDB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B7DDBC"/>
              </a:solidFill>
            </a:endParaRP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DF778F69-066A-347E-7498-4AD97CA1FC5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54106" y="1267751"/>
            <a:ext cx="4914943" cy="52712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79136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016324-FBBC-4247-73B4-0BB89ADBC7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diagram of a diagram&#10;&#10;Description automatically generated">
            <a:extLst>
              <a:ext uri="{FF2B5EF4-FFF2-40B4-BE49-F238E27FC236}">
                <a16:creationId xmlns:a16="http://schemas.microsoft.com/office/drawing/2014/main" id="{65C1D4E4-EDE6-B09B-4635-DDDF7C55F7A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3337" y="0"/>
            <a:ext cx="9881270" cy="6858000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955EA3B0-C198-2147-4B9F-1AB77508CB11}"/>
              </a:ext>
            </a:extLst>
          </p:cNvPr>
          <p:cNvSpPr/>
          <p:nvPr/>
        </p:nvSpPr>
        <p:spPr>
          <a:xfrm>
            <a:off x="10982325" y="6119813"/>
            <a:ext cx="1028700" cy="52387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56679A3F-5ECF-05B0-B19E-4BDCF9C7CF55}"/>
              </a:ext>
            </a:extLst>
          </p:cNvPr>
          <p:cNvSpPr/>
          <p:nvPr/>
        </p:nvSpPr>
        <p:spPr>
          <a:xfrm>
            <a:off x="7811729" y="1465006"/>
            <a:ext cx="791497" cy="383459"/>
          </a:xfrm>
          <a:prstGeom prst="roundRect">
            <a:avLst/>
          </a:prstGeom>
          <a:noFill/>
          <a:ln w="3810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D79F667-1E7B-C9F1-D268-038AF8A60386}"/>
              </a:ext>
            </a:extLst>
          </p:cNvPr>
          <p:cNvSpPr txBox="1"/>
          <p:nvPr/>
        </p:nvSpPr>
        <p:spPr>
          <a:xfrm>
            <a:off x="6223972" y="1921774"/>
            <a:ext cx="5072678" cy="2862322"/>
          </a:xfrm>
          <a:prstGeom prst="rect">
            <a:avLst/>
          </a:prstGeom>
          <a:solidFill>
            <a:srgbClr val="B7DDBC"/>
          </a:solidFill>
          <a:ln>
            <a:solidFill>
              <a:srgbClr val="B7DDBC"/>
            </a:solidFill>
          </a:ln>
        </p:spPr>
        <p:txBody>
          <a:bodyPr wrap="square" rtlCol="0">
            <a:spAutoFit/>
          </a:bodyPr>
          <a:lstStyle/>
          <a:p>
            <a:r>
              <a:rPr lang="en-IE" i="1" dirty="0"/>
              <a:t>Source</a:t>
            </a:r>
            <a:r>
              <a:rPr lang="en-IE" dirty="0"/>
              <a:t>: Eurostat, SBS/Figaro I-O tables</a:t>
            </a:r>
          </a:p>
          <a:p>
            <a:endParaRPr lang="en-IE" dirty="0"/>
          </a:p>
          <a:p>
            <a:r>
              <a:rPr lang="en-IE" dirty="0"/>
              <a:t>Special mention to Luis Enrique </a:t>
            </a:r>
            <a:r>
              <a:rPr lang="en-IE" dirty="0" err="1"/>
              <a:t>Pedauga</a:t>
            </a:r>
            <a:r>
              <a:rPr lang="en-IE" dirty="0"/>
              <a:t> (B7) and Jose Manuel Rueda </a:t>
            </a:r>
            <a:r>
              <a:rPr lang="en-IE" dirty="0" err="1"/>
              <a:t>Cantuche</a:t>
            </a:r>
            <a:r>
              <a:rPr lang="en-IE" dirty="0"/>
              <a:t> (B7)</a:t>
            </a:r>
          </a:p>
          <a:p>
            <a:endParaRPr lang="en-IE" dirty="0"/>
          </a:p>
          <a:p>
            <a:r>
              <a:rPr lang="en-IE" i="1" dirty="0"/>
              <a:t>Perimeter</a:t>
            </a:r>
            <a:r>
              <a:rPr lang="en-IE" dirty="0"/>
              <a:t>: NZIA product-sectors</a:t>
            </a:r>
          </a:p>
          <a:p>
            <a:endParaRPr lang="en-IE" dirty="0"/>
          </a:p>
          <a:p>
            <a:r>
              <a:rPr lang="en-IE" i="1" dirty="0"/>
              <a:t>Treatment</a:t>
            </a:r>
            <a:r>
              <a:rPr lang="en-IE" dirty="0"/>
              <a:t>: Query, Regressions for parameters</a:t>
            </a:r>
          </a:p>
          <a:p>
            <a:r>
              <a:rPr lang="en-IE" i="1" dirty="0"/>
              <a:t>Variables</a:t>
            </a:r>
            <a:r>
              <a:rPr lang="en-IE" dirty="0"/>
              <a:t>: </a:t>
            </a:r>
            <a:r>
              <a:rPr lang="en-US" dirty="0"/>
              <a:t>knowledge stocks (A), capital stocks (K), and </a:t>
            </a:r>
            <a:r>
              <a:rPr lang="en-US" dirty="0" err="1"/>
              <a:t>labour</a:t>
            </a:r>
            <a:r>
              <a:rPr lang="en-US" dirty="0"/>
              <a:t> (L) - affect the output level (Y)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456418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4BACCF43-B8F9-ECED-3576-C4DA831479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dirty="0"/>
              <a:t>The </a:t>
            </a:r>
            <a:r>
              <a:rPr lang="sv-SE" dirty="0" err="1"/>
              <a:t>coefficients</a:t>
            </a:r>
            <a:r>
              <a:rPr lang="sv-SE" dirty="0"/>
              <a:t>/output </a:t>
            </a:r>
            <a:r>
              <a:rPr lang="sv-SE" dirty="0" err="1"/>
              <a:t>elasticities</a:t>
            </a:r>
            <a:r>
              <a:rPr lang="sv-SE" dirty="0"/>
              <a:t> for the </a:t>
            </a:r>
            <a:r>
              <a:rPr lang="sv-SE" dirty="0" err="1"/>
              <a:t>production</a:t>
            </a:r>
            <a:r>
              <a:rPr lang="sv-SE" dirty="0"/>
              <a:t> </a:t>
            </a:r>
            <a:r>
              <a:rPr lang="sv-SE" dirty="0" err="1"/>
              <a:t>function</a:t>
            </a:r>
            <a:r>
              <a:rPr lang="sv-SE" dirty="0"/>
              <a:t> </a:t>
            </a:r>
            <a:r>
              <a:rPr lang="sv-SE" dirty="0" err="1"/>
              <a:t>are</a:t>
            </a:r>
            <a:r>
              <a:rPr lang="sv-SE" dirty="0"/>
              <a:t> </a:t>
            </a:r>
            <a:r>
              <a:rPr lang="sv-SE" dirty="0" err="1"/>
              <a:t>estimated</a:t>
            </a:r>
            <a:r>
              <a:rPr lang="sv-SE" dirty="0"/>
              <a:t> </a:t>
            </a:r>
            <a:r>
              <a:rPr lang="sv-SE" dirty="0" err="1"/>
              <a:t>using</a:t>
            </a:r>
            <a:r>
              <a:rPr lang="sv-SE" dirty="0"/>
              <a:t> panel regression </a:t>
            </a:r>
            <a:r>
              <a:rPr lang="sv-SE" dirty="0" err="1"/>
              <a:t>models</a:t>
            </a:r>
            <a:r>
              <a:rPr lang="sv-SE" dirty="0"/>
              <a:t> </a:t>
            </a:r>
            <a:r>
              <a:rPr lang="sv-SE" dirty="0" err="1"/>
              <a:t>testing</a:t>
            </a:r>
            <a:r>
              <a:rPr lang="sv-SE" dirty="0"/>
              <a:t> for </a:t>
            </a:r>
            <a:r>
              <a:rPr lang="sv-SE" dirty="0" err="1"/>
              <a:t>fixed</a:t>
            </a:r>
            <a:r>
              <a:rPr lang="en-US" dirty="0"/>
              <a:t>/</a:t>
            </a:r>
            <a:r>
              <a:rPr lang="sv-SE" dirty="0" err="1"/>
              <a:t>random</a:t>
            </a:r>
            <a:r>
              <a:rPr lang="sv-SE" dirty="0"/>
              <a:t>/mixed </a:t>
            </a:r>
            <a:r>
              <a:rPr lang="sv-SE" dirty="0" err="1"/>
              <a:t>effects</a:t>
            </a:r>
            <a:r>
              <a:rPr lang="sv-SE" dirty="0"/>
              <a:t>. Panel period 2010-2020</a:t>
            </a:r>
            <a:endParaRPr lang="en-GB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C194E748-C30A-A671-11A3-EE6B25F026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A, K , L </a:t>
            </a:r>
            <a:r>
              <a:rPr lang="sv-SE" dirty="0" err="1"/>
              <a:t>level</a:t>
            </a:r>
            <a:r>
              <a:rPr lang="sv-SE" dirty="0"/>
              <a:t> </a:t>
            </a:r>
            <a:endParaRPr lang="en-GB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7C7140AC-9BBF-4B62-533B-9D44BE5AB50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0572" y="3105148"/>
            <a:ext cx="4910864" cy="2946519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326EC2CA-A4A7-1DEF-BD21-47774B413B5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19602" y="3105149"/>
            <a:ext cx="4910864" cy="29465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09801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regressions provide estimates of how changes in each of these input factors—typically knowledge stocks (A), capital stocks (K), and </a:t>
            </a:r>
            <a:r>
              <a:rPr lang="en-US" dirty="0" err="1"/>
              <a:t>labour</a:t>
            </a:r>
            <a:r>
              <a:rPr lang="en-US" dirty="0"/>
              <a:t> (L) —affect the output level (Y).</a:t>
            </a:r>
            <a:endParaRPr lang="en-GB" dirty="0"/>
          </a:p>
          <a:p>
            <a:r>
              <a:rPr lang="en-GB" dirty="0"/>
              <a:t>We have only done the regressions for the general economy, not for the RES/NZIA nexus yet (we plan to do this soon).</a:t>
            </a:r>
          </a:p>
          <a:p>
            <a:r>
              <a:rPr lang="en-GB" dirty="0"/>
              <a:t>The regression estimates for each coefficient vary in different specifications of the regression, depending on the proxies used for Y (value added, turnover), K, L and A.</a:t>
            </a:r>
          </a:p>
          <a:p>
            <a:r>
              <a:rPr lang="en-GB" dirty="0"/>
              <a:t>This variance gives us a range within which the coefficients are allowed to vary in the model. 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8199" y="597160"/>
            <a:ext cx="10515600" cy="782357"/>
          </a:xfrm>
        </p:spPr>
        <p:txBody>
          <a:bodyPr/>
          <a:lstStyle/>
          <a:p>
            <a:r>
              <a:rPr lang="sv-SE" dirty="0"/>
              <a:t>A, K , L marginal </a:t>
            </a:r>
            <a:r>
              <a:rPr lang="sv-SE" dirty="0" err="1"/>
              <a:t>effects</a:t>
            </a:r>
            <a:r>
              <a:rPr lang="sv-SE" dirty="0"/>
              <a:t> on Y – regression </a:t>
            </a:r>
            <a:r>
              <a:rPr lang="sv-SE" dirty="0" err="1"/>
              <a:t>estimates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895664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Content Placeholder 1"/>
              <p:cNvSpPr>
                <a:spLocks noGrp="1"/>
              </p:cNvSpPr>
              <p:nvPr>
                <p:ph idx="1"/>
              </p:nvPr>
            </p:nvSpPr>
            <p:spPr>
              <a:xfrm>
                <a:off x="838199" y="1568450"/>
                <a:ext cx="5859248" cy="3454400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US" sz="1800" dirty="0"/>
                  <a:t>Random effects model</a:t>
                </a:r>
              </a:p>
              <a:p>
                <a:pPr marL="0" indent="0">
                  <a:lnSpc>
                    <a:spcPct val="115000"/>
                  </a:lnSpc>
                  <a:spcAft>
                    <a:spcPts val="800"/>
                  </a:spcAft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sz="1800" i="1" kern="100" smtClean="0">
                              <a:effectLst/>
                              <a:latin typeface="Cambria Math" panose="02040503050406030204" pitchFamily="18" charset="0"/>
                              <a:ea typeface="Aptos" panose="020B0004020202020204" pitchFamily="34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GB" sz="1800" i="1" kern="100">
                              <a:effectLst/>
                              <a:latin typeface="Cambria Math" panose="02040503050406030204" pitchFamily="18" charset="0"/>
                              <a:ea typeface="Aptos" panose="020B0004020202020204" pitchFamily="34" charset="0"/>
                              <a:cs typeface="Times New Roman" panose="02020603050405020304" pitchFamily="18" charset="0"/>
                            </a:rPr>
                            <m:t>𝑌</m:t>
                          </m:r>
                        </m:e>
                        <m:sub>
                          <m:r>
                            <a:rPr lang="en-GB" sz="1800" i="1" kern="100">
                              <a:effectLst/>
                              <a:latin typeface="Cambria Math" panose="02040503050406030204" pitchFamily="18" charset="0"/>
                              <a:ea typeface="Aptos" panose="020B0004020202020204" pitchFamily="34" charset="0"/>
                              <a:cs typeface="Times New Roman" panose="02020603050405020304" pitchFamily="18" charset="0"/>
                            </a:rPr>
                            <m:t>𝑖𝑡</m:t>
                          </m:r>
                        </m:sub>
                      </m:sSub>
                      <m:r>
                        <a:rPr lang="en-US" sz="1800" i="1" kern="100">
                          <a:effectLst/>
                          <a:latin typeface="Cambria Math" panose="020405030504060302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m:t>=</m:t>
                      </m:r>
                      <m:r>
                        <a:rPr lang="en-US" sz="1800" i="1" kern="100">
                          <a:effectLst/>
                          <a:latin typeface="Cambria Math" panose="020405030504060302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m:t>𝛼</m:t>
                      </m:r>
                      <m:r>
                        <a:rPr lang="en-US" sz="1800" i="1" kern="100">
                          <a:effectLst/>
                          <a:latin typeface="Cambria Math" panose="020405030504060302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GB" sz="1800" i="1" kern="100">
                              <a:effectLst/>
                              <a:latin typeface="Cambria Math" panose="02040503050406030204" pitchFamily="18" charset="0"/>
                              <a:ea typeface="Aptos" panose="020B0004020202020204" pitchFamily="34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sz="1800" i="1" kern="100">
                              <a:effectLst/>
                              <a:latin typeface="Cambria Math" panose="02040503050406030204" pitchFamily="18" charset="0"/>
                              <a:ea typeface="Aptos" panose="020B0004020202020204" pitchFamily="34" charset="0"/>
                              <a:cs typeface="Times New Roman" panose="02020603050405020304" pitchFamily="18" charset="0"/>
                            </a:rPr>
                            <m:t>𝛽</m:t>
                          </m:r>
                        </m:e>
                        <m:sub>
                          <m:r>
                            <a:rPr lang="en-US" sz="1800" i="1" kern="100">
                              <a:effectLst/>
                              <a:latin typeface="Cambria Math" panose="02040503050406030204" pitchFamily="18" charset="0"/>
                              <a:ea typeface="Aptos" panose="020B0004020202020204" pitchFamily="34" charset="0"/>
                              <a:cs typeface="Times New Roman" panose="02020603050405020304" pitchFamily="18" charset="0"/>
                            </a:rPr>
                            <m:t>1</m:t>
                          </m:r>
                        </m:sub>
                      </m:sSub>
                      <m:sSub>
                        <m:sSubPr>
                          <m:ctrlPr>
                            <a:rPr lang="en-GB" sz="1800" i="1" kern="100">
                              <a:effectLst/>
                              <a:latin typeface="Cambria Math" panose="02040503050406030204" pitchFamily="18" charset="0"/>
                              <a:ea typeface="Aptos" panose="020B0004020202020204" pitchFamily="34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sz="1800" i="1" kern="100">
                              <a:effectLst/>
                              <a:latin typeface="Cambria Math" panose="02040503050406030204" pitchFamily="18" charset="0"/>
                              <a:ea typeface="Aptos" panose="020B0004020202020204" pitchFamily="34" charset="0"/>
                              <a:cs typeface="Times New Roman" panose="02020603050405020304" pitchFamily="18" charset="0"/>
                            </a:rPr>
                            <m:t>𝐾</m:t>
                          </m:r>
                        </m:e>
                        <m:sub>
                          <m:r>
                            <a:rPr lang="en-US" sz="1800" i="1" kern="100">
                              <a:effectLst/>
                              <a:latin typeface="Cambria Math" panose="02040503050406030204" pitchFamily="18" charset="0"/>
                              <a:ea typeface="Aptos" panose="020B0004020202020204" pitchFamily="34" charset="0"/>
                              <a:cs typeface="Times New Roman" panose="02020603050405020304" pitchFamily="18" charset="0"/>
                            </a:rPr>
                            <m:t>𝑖𝑡</m:t>
                          </m:r>
                        </m:sub>
                      </m:sSub>
                      <m:r>
                        <a:rPr lang="en-US" sz="1800" i="1" kern="100">
                          <a:effectLst/>
                          <a:latin typeface="Cambria Math" panose="020405030504060302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GB" sz="1800" i="1" kern="100">
                              <a:effectLst/>
                              <a:latin typeface="Cambria Math" panose="02040503050406030204" pitchFamily="18" charset="0"/>
                              <a:ea typeface="Aptos" panose="020B0004020202020204" pitchFamily="34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sz="1800" i="1" kern="100">
                              <a:effectLst/>
                              <a:latin typeface="Cambria Math" panose="02040503050406030204" pitchFamily="18" charset="0"/>
                              <a:ea typeface="Aptos" panose="020B0004020202020204" pitchFamily="34" charset="0"/>
                              <a:cs typeface="Times New Roman" panose="02020603050405020304" pitchFamily="18" charset="0"/>
                            </a:rPr>
                            <m:t>𝛽</m:t>
                          </m:r>
                        </m:e>
                        <m:sub>
                          <m:r>
                            <a:rPr lang="en-US" sz="1800" i="1" kern="100">
                              <a:effectLst/>
                              <a:latin typeface="Cambria Math" panose="02040503050406030204" pitchFamily="18" charset="0"/>
                              <a:ea typeface="Aptos" panose="020B0004020202020204" pitchFamily="34" charset="0"/>
                              <a:cs typeface="Times New Roman" panose="02020603050405020304" pitchFamily="18" charset="0"/>
                            </a:rPr>
                            <m:t>2</m:t>
                          </m:r>
                        </m:sub>
                      </m:sSub>
                      <m:sSub>
                        <m:sSubPr>
                          <m:ctrlPr>
                            <a:rPr lang="en-GB" sz="1800" i="1" kern="100">
                              <a:effectLst/>
                              <a:latin typeface="Cambria Math" panose="02040503050406030204" pitchFamily="18" charset="0"/>
                              <a:ea typeface="Aptos" panose="020B0004020202020204" pitchFamily="34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sz="1800" i="1" kern="100">
                              <a:effectLst/>
                              <a:latin typeface="Cambria Math" panose="02040503050406030204" pitchFamily="18" charset="0"/>
                              <a:ea typeface="Aptos" panose="020B0004020202020204" pitchFamily="34" charset="0"/>
                              <a:cs typeface="Times New Roman" panose="02020603050405020304" pitchFamily="18" charset="0"/>
                            </a:rPr>
                            <m:t>𝐿</m:t>
                          </m:r>
                        </m:e>
                        <m:sub>
                          <m:r>
                            <a:rPr lang="en-US" sz="1800" i="1" kern="100">
                              <a:effectLst/>
                              <a:latin typeface="Cambria Math" panose="02040503050406030204" pitchFamily="18" charset="0"/>
                              <a:ea typeface="Aptos" panose="020B0004020202020204" pitchFamily="34" charset="0"/>
                              <a:cs typeface="Times New Roman" panose="02020603050405020304" pitchFamily="18" charset="0"/>
                            </a:rPr>
                            <m:t>𝑖𝑡</m:t>
                          </m:r>
                        </m:sub>
                      </m:sSub>
                      <m:r>
                        <a:rPr lang="en-US" sz="1800" i="1" kern="100">
                          <a:effectLst/>
                          <a:latin typeface="Cambria Math" panose="020405030504060302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GB" sz="1800" i="1" kern="100">
                              <a:effectLst/>
                              <a:latin typeface="Cambria Math" panose="02040503050406030204" pitchFamily="18" charset="0"/>
                              <a:ea typeface="Aptos" panose="020B0004020202020204" pitchFamily="34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sz="1800" i="1" kern="100">
                              <a:effectLst/>
                              <a:latin typeface="Cambria Math" panose="02040503050406030204" pitchFamily="18" charset="0"/>
                              <a:ea typeface="Aptos" panose="020B0004020202020204" pitchFamily="34" charset="0"/>
                              <a:cs typeface="Times New Roman" panose="02020603050405020304" pitchFamily="18" charset="0"/>
                            </a:rPr>
                            <m:t>𝛽</m:t>
                          </m:r>
                        </m:e>
                        <m:sub>
                          <m:r>
                            <a:rPr lang="en-US" sz="1800" i="1" kern="100">
                              <a:effectLst/>
                              <a:latin typeface="Cambria Math" panose="02040503050406030204" pitchFamily="18" charset="0"/>
                              <a:ea typeface="Aptos" panose="020B0004020202020204" pitchFamily="34" charset="0"/>
                              <a:cs typeface="Times New Roman" panose="02020603050405020304" pitchFamily="18" charset="0"/>
                            </a:rPr>
                            <m:t>3</m:t>
                          </m:r>
                        </m:sub>
                      </m:sSub>
                      <m:sSub>
                        <m:sSubPr>
                          <m:ctrlPr>
                            <a:rPr lang="en-GB" sz="1800" i="1" kern="100">
                              <a:effectLst/>
                              <a:latin typeface="Cambria Math" panose="02040503050406030204" pitchFamily="18" charset="0"/>
                              <a:ea typeface="Aptos" panose="020B0004020202020204" pitchFamily="34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sz="1800" i="1" kern="100">
                              <a:effectLst/>
                              <a:latin typeface="Cambria Math" panose="02040503050406030204" pitchFamily="18" charset="0"/>
                              <a:ea typeface="Aptos" panose="020B0004020202020204" pitchFamily="34" charset="0"/>
                              <a:cs typeface="Times New Roman" panose="02020603050405020304" pitchFamily="18" charset="0"/>
                            </a:rPr>
                            <m:t>𝐴</m:t>
                          </m:r>
                        </m:e>
                        <m:sub>
                          <m:r>
                            <a:rPr lang="en-US" sz="1800" i="1" kern="100">
                              <a:effectLst/>
                              <a:latin typeface="Cambria Math" panose="02040503050406030204" pitchFamily="18" charset="0"/>
                              <a:ea typeface="Aptos" panose="020B0004020202020204" pitchFamily="34" charset="0"/>
                              <a:cs typeface="Times New Roman" panose="02020603050405020304" pitchFamily="18" charset="0"/>
                            </a:rPr>
                            <m:t>𝑖𝑡</m:t>
                          </m:r>
                        </m:sub>
                      </m:sSub>
                      <m:r>
                        <a:rPr lang="en-US" sz="1800" i="1" kern="100">
                          <a:effectLst/>
                          <a:latin typeface="Cambria Math" panose="020405030504060302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GB" sz="1800" i="1" kern="100">
                              <a:effectLst/>
                              <a:latin typeface="Cambria Math" panose="02040503050406030204" pitchFamily="18" charset="0"/>
                              <a:ea typeface="Aptos" panose="020B0004020202020204" pitchFamily="34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sz="1800" i="1" kern="100">
                              <a:effectLst/>
                              <a:latin typeface="Cambria Math" panose="02040503050406030204" pitchFamily="18" charset="0"/>
                              <a:ea typeface="Aptos" panose="020B0004020202020204" pitchFamily="34" charset="0"/>
                              <a:cs typeface="Times New Roman" panose="02020603050405020304" pitchFamily="18" charset="0"/>
                            </a:rPr>
                            <m:t>𝑢</m:t>
                          </m:r>
                        </m:e>
                        <m:sub>
                          <m:r>
                            <a:rPr lang="en-US" sz="1800" i="1" kern="100">
                              <a:effectLst/>
                              <a:latin typeface="Cambria Math" panose="02040503050406030204" pitchFamily="18" charset="0"/>
                              <a:ea typeface="Aptos" panose="020B0004020202020204" pitchFamily="34" charset="0"/>
                              <a:cs typeface="Times New Roman" panose="02020603050405020304" pitchFamily="18" charset="0"/>
                            </a:rPr>
                            <m:t>𝑖</m:t>
                          </m:r>
                        </m:sub>
                      </m:sSub>
                      <m:r>
                        <a:rPr lang="en-US" sz="1800" i="1" kern="100">
                          <a:effectLst/>
                          <a:latin typeface="Cambria Math" panose="020405030504060302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GB" sz="1800" i="1" kern="100">
                              <a:effectLst/>
                              <a:latin typeface="Cambria Math" panose="02040503050406030204" pitchFamily="18" charset="0"/>
                              <a:ea typeface="Aptos" panose="020B0004020202020204" pitchFamily="34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sz="1800" i="1" kern="100">
                              <a:effectLst/>
                              <a:latin typeface="Cambria Math" panose="02040503050406030204" pitchFamily="18" charset="0"/>
                              <a:ea typeface="Aptos" panose="020B0004020202020204" pitchFamily="34" charset="0"/>
                              <a:cs typeface="Times New Roman" panose="02020603050405020304" pitchFamily="18" charset="0"/>
                            </a:rPr>
                            <m:t>𝜖</m:t>
                          </m:r>
                        </m:e>
                        <m:sub>
                          <m:r>
                            <a:rPr lang="en-US" sz="1800" i="1" kern="100">
                              <a:effectLst/>
                              <a:latin typeface="Cambria Math" panose="02040503050406030204" pitchFamily="18" charset="0"/>
                              <a:ea typeface="Aptos" panose="020B0004020202020204" pitchFamily="34" charset="0"/>
                              <a:cs typeface="Times New Roman" panose="02020603050405020304" pitchFamily="18" charset="0"/>
                            </a:rPr>
                            <m:t>𝑖𝑡</m:t>
                          </m:r>
                        </m:sub>
                      </m:sSub>
                    </m:oMath>
                  </m:oMathPara>
                </a14:m>
                <a:endParaRPr lang="en-GB" sz="1800" kern="100" dirty="0">
                  <a:effectLst/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endParaRPr>
              </a:p>
              <a:p>
                <a:pPr marL="0" indent="0">
                  <a:lnSpc>
                    <a:spcPct val="115000"/>
                  </a:lnSpc>
                  <a:spcAft>
                    <a:spcPts val="800"/>
                  </a:spcAft>
                  <a:buNone/>
                </a:pPr>
                <a:endParaRPr lang="en-GB" sz="1400" i="1" kern="100" dirty="0">
                  <a:effectLst/>
                  <a:latin typeface="Cambria Math" panose="02040503050406030204" pitchFamily="18" charset="0"/>
                  <a:ea typeface="Aptos" panose="020B0004020202020204" pitchFamily="34" charset="0"/>
                  <a:cs typeface="Times New Roman" panose="02020603050405020304" pitchFamily="18" charset="0"/>
                </a:endParaRPr>
              </a:p>
              <a:p>
                <a:pPr marL="0" indent="0">
                  <a:lnSpc>
                    <a:spcPct val="115000"/>
                  </a:lnSpc>
                  <a:spcAft>
                    <a:spcPts val="800"/>
                  </a:spcAft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GB" sz="1400" i="1" kern="100">
                            <a:effectLst/>
                            <a:latin typeface="Cambria Math" panose="02040503050406030204" pitchFamily="18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GB" sz="1400" i="1" kern="100">
                            <a:effectLst/>
                            <a:latin typeface="Cambria Math" panose="02040503050406030204" pitchFamily="18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rPr>
                          <m:t>𝑌</m:t>
                        </m:r>
                      </m:e>
                      <m:sub>
                        <m:r>
                          <a:rPr lang="en-GB" sz="1400" i="1" kern="100">
                            <a:effectLst/>
                            <a:latin typeface="Cambria Math" panose="02040503050406030204" pitchFamily="18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rPr>
                          <m:t>𝑖𝑡</m:t>
                        </m:r>
                      </m:sub>
                    </m:sSub>
                  </m:oMath>
                </a14:m>
                <a:r>
                  <a:rPr lang="en-GB" sz="1400" i="1" kern="100" dirty="0">
                    <a:effectLst/>
                    <a:latin typeface="Aptos" panose="020B000402020202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GB" sz="1400" kern="100" dirty="0"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Value added </a:t>
                </a:r>
              </a:p>
              <a:p>
                <a:pPr marL="0" indent="0">
                  <a:lnSpc>
                    <a:spcPct val="115000"/>
                  </a:lnSpc>
                  <a:spcAft>
                    <a:spcPts val="800"/>
                  </a:spcAft>
                  <a:buNone/>
                </a:pPr>
                <a14:m>
                  <m:oMath xmlns:m="http://schemas.openxmlformats.org/officeDocument/2006/math">
                    <m:r>
                      <a:rPr lang="en-US" sz="1400" i="1" kern="100">
                        <a:effectLst/>
                        <a:latin typeface="Cambria Math" panose="020405030504060302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rPr>
                      <m:t>𝛼</m:t>
                    </m:r>
                  </m:oMath>
                </a14:m>
                <a:r>
                  <a:rPr lang="en-US" sz="1400" i="1" kern="100" dirty="0">
                    <a:effectLst/>
                    <a:latin typeface="Aptos" panose="020B000402020202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400" kern="100" dirty="0"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Intercept term (constant)</a:t>
                </a:r>
                <a:r>
                  <a:rPr lang="en-US" sz="1400" i="1" kern="100" dirty="0">
                    <a:effectLst/>
                    <a:latin typeface="Aptos" panose="020B000402020202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endParaRPr lang="en-US" sz="1400" i="1" kern="100" dirty="0">
                  <a:latin typeface="Aptos" panose="020B000402020202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lnSpc>
                    <a:spcPct val="115000"/>
                  </a:lnSpc>
                  <a:spcAft>
                    <a:spcPts val="800"/>
                  </a:spcAft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GB" sz="1400" i="1" kern="100">
                            <a:effectLst/>
                            <a:latin typeface="Cambria Math" panose="02040503050406030204" pitchFamily="18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1400" i="1" kern="100">
                            <a:effectLst/>
                            <a:latin typeface="Cambria Math" panose="02040503050406030204" pitchFamily="18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rPr>
                          <m:t>𝛽</m:t>
                        </m:r>
                      </m:e>
                      <m:sub>
                        <m:r>
                          <a:rPr lang="en-US" sz="1400" i="1" kern="100">
                            <a:effectLst/>
                            <a:latin typeface="Cambria Math" panose="02040503050406030204" pitchFamily="18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1400" i="1" kern="100" dirty="0">
                    <a:effectLst/>
                    <a:latin typeface="Aptos" panose="020B000402020202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,</a:t>
                </a:r>
                <a:r>
                  <a:rPr lang="en-US" sz="1400" i="1" kern="100" dirty="0">
                    <a:effectLst/>
                    <a:latin typeface="Cambria Math" panose="02040503050406030204" pitchFamily="18" charset="0"/>
                    <a:ea typeface="Aptos" panose="020B0004020202020204" pitchFamily="34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1400" i="1" kern="100">
                            <a:effectLst/>
                            <a:latin typeface="Cambria Math" panose="02040503050406030204" pitchFamily="18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1400" i="1" kern="100">
                            <a:effectLst/>
                            <a:latin typeface="Cambria Math" panose="02040503050406030204" pitchFamily="18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rPr>
                          <m:t>𝛽</m:t>
                        </m:r>
                      </m:e>
                      <m:sub>
                        <m:r>
                          <a:rPr lang="en-US" sz="1400" i="1" kern="100">
                            <a:effectLst/>
                            <a:latin typeface="Cambria Math" panose="02040503050406030204" pitchFamily="18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1400" i="1" kern="100" dirty="0">
                    <a:effectLst/>
                    <a:latin typeface="Aptos" panose="020B000402020202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,</a:t>
                </a:r>
                <a:r>
                  <a:rPr lang="en-US" sz="1400" i="1" kern="100" dirty="0">
                    <a:effectLst/>
                    <a:latin typeface="Cambria Math" panose="02040503050406030204" pitchFamily="18" charset="0"/>
                    <a:ea typeface="Aptos" panose="020B0004020202020204" pitchFamily="34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1400" i="1" kern="100">
                            <a:effectLst/>
                            <a:latin typeface="Cambria Math" panose="02040503050406030204" pitchFamily="18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1400" i="1" kern="100">
                            <a:effectLst/>
                            <a:latin typeface="Cambria Math" panose="02040503050406030204" pitchFamily="18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rPr>
                          <m:t>𝛽</m:t>
                        </m:r>
                      </m:e>
                      <m:sub>
                        <m:r>
                          <a:rPr lang="en-US" sz="1400" i="1" kern="100">
                            <a:effectLst/>
                            <a:latin typeface="Cambria Math" panose="02040503050406030204" pitchFamily="18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rPr>
                          <m:t>3</m:t>
                        </m:r>
                      </m:sub>
                    </m:sSub>
                  </m:oMath>
                </a14:m>
                <a:r>
                  <a:rPr lang="en-US" sz="1400" i="1" kern="100" dirty="0">
                    <a:effectLst/>
                    <a:latin typeface="Cambria Math" panose="020405030504060302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400" kern="100" dirty="0"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coefficients for K (capital stocks, </a:t>
                </a:r>
                <a:r>
                  <a:rPr lang="en-GB" sz="1400" kern="100" dirty="0">
                    <a:effectLst/>
                    <a:latin typeface="Aptos" panose="020B0004020202020204" pitchFamily="34" charset="0"/>
                    <a:ea typeface="Aptos" panose="020B0004020202020204" pitchFamily="34" charset="0"/>
                    <a:cs typeface="Times New Roman" panose="02020603050405020304" pitchFamily="18" charset="0"/>
                  </a:rPr>
                  <a:t>INVEST_TAN) , L (labour, EMP_FTE) , A (knowledge stocks, INVESTMENT_INTAN) </a:t>
                </a:r>
                <a:endParaRPr lang="en-US" sz="1400" i="1" kern="100" dirty="0">
                  <a:effectLst/>
                  <a:latin typeface="Cambria Math" panose="02040503050406030204" pitchFamily="18" charset="0"/>
                  <a:ea typeface="Aptos" panose="020B0004020202020204" pitchFamily="34" charset="0"/>
                  <a:cs typeface="Times New Roman" panose="02020603050405020304" pitchFamily="18" charset="0"/>
                </a:endParaRPr>
              </a:p>
              <a:p>
                <a:pPr marL="0" indent="0">
                  <a:lnSpc>
                    <a:spcPct val="115000"/>
                  </a:lnSpc>
                  <a:spcAft>
                    <a:spcPts val="800"/>
                  </a:spcAft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GB" sz="1400" i="1" kern="100">
                            <a:effectLst/>
                            <a:latin typeface="Cambria Math" panose="02040503050406030204" pitchFamily="18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1400" i="1" kern="100">
                            <a:effectLst/>
                            <a:latin typeface="Cambria Math" panose="02040503050406030204" pitchFamily="18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rPr>
                          <m:t>𝑢</m:t>
                        </m:r>
                      </m:e>
                      <m:sub>
                        <m:r>
                          <a:rPr lang="en-US" sz="1400" i="1" kern="100">
                            <a:effectLst/>
                            <a:latin typeface="Cambria Math" panose="02040503050406030204" pitchFamily="18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sz="1400" i="1" kern="100" dirty="0">
                    <a:effectLst/>
                    <a:latin typeface="Aptos" panose="020B000402020202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400" kern="100" dirty="0"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random effect specific for each country, constant over time</a:t>
                </a:r>
                <a:endParaRPr lang="en-GB" sz="1400" kern="100" dirty="0">
                  <a:latin typeface="Aptos" panose="020B000402020202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lnSpc>
                    <a:spcPct val="115000"/>
                  </a:lnSpc>
                  <a:spcAft>
                    <a:spcPts val="800"/>
                  </a:spcAft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GB" sz="1400" i="1" kern="100">
                            <a:effectLst/>
                            <a:latin typeface="Cambria Math" panose="02040503050406030204" pitchFamily="18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1400" i="1" kern="100">
                            <a:effectLst/>
                            <a:latin typeface="Cambria Math" panose="02040503050406030204" pitchFamily="18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rPr>
                          <m:t>𝜖</m:t>
                        </m:r>
                      </m:e>
                      <m:sub>
                        <m:r>
                          <a:rPr lang="en-US" sz="1400" i="1" kern="100">
                            <a:effectLst/>
                            <a:latin typeface="Cambria Math" panose="02040503050406030204" pitchFamily="18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rPr>
                          <m:t>𝑖𝑡</m:t>
                        </m:r>
                      </m:sub>
                    </m:sSub>
                  </m:oMath>
                </a14:m>
                <a:r>
                  <a:rPr lang="en-US" sz="1400" i="1" kern="100" dirty="0">
                    <a:effectLst/>
                    <a:latin typeface="Aptos" panose="020B000402020202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400" kern="100" dirty="0"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error term for each observation that varies across both countries and time.</a:t>
                </a:r>
                <a:endParaRPr lang="en-GB" sz="1400" kern="100" dirty="0">
                  <a:effectLst/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" name="Content Placeholder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199" y="1568450"/>
                <a:ext cx="5859248" cy="3454400"/>
              </a:xfrm>
              <a:blipFill>
                <a:blip r:embed="rId3"/>
                <a:stretch>
                  <a:fillRect l="-832" t="-882" b="-211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A, K , L marginal </a:t>
            </a:r>
            <a:r>
              <a:rPr lang="sv-SE" dirty="0" err="1"/>
              <a:t>effects</a:t>
            </a:r>
            <a:r>
              <a:rPr lang="sv-SE" dirty="0"/>
              <a:t> on Y – regression </a:t>
            </a:r>
            <a:r>
              <a:rPr lang="sv-SE" dirty="0" err="1"/>
              <a:t>estimates</a:t>
            </a:r>
            <a:endParaRPr lang="en-GB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5E2F775-4A85-EED7-6DC2-16C18D6A93B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75247" y="1436165"/>
            <a:ext cx="6135903" cy="3923061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72EF41B6-23B0-A377-3E98-4DD28CFF73F5}"/>
                  </a:ext>
                </a:extLst>
              </p:cNvPr>
              <p:cNvSpPr txBox="1"/>
              <p:nvPr/>
            </p:nvSpPr>
            <p:spPr>
              <a:xfrm>
                <a:off x="460375" y="5486052"/>
                <a:ext cx="6369050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sz="1800" i="1" kern="100" smtClean="0">
                              <a:effectLst/>
                              <a:latin typeface="Cambria Math" panose="02040503050406030204" pitchFamily="18" charset="0"/>
                              <a:ea typeface="Aptos" panose="020B0004020202020204" pitchFamily="34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GB" sz="1800" i="1" kern="100">
                              <a:effectLst/>
                              <a:latin typeface="Cambria Math" panose="02040503050406030204" pitchFamily="18" charset="0"/>
                              <a:ea typeface="Aptos" panose="020B0004020202020204" pitchFamily="34" charset="0"/>
                              <a:cs typeface="Times New Roman" panose="02020603050405020304" pitchFamily="18" charset="0"/>
                            </a:rPr>
                            <m:t>𝑌</m:t>
                          </m:r>
                        </m:e>
                        <m:sub>
                          <m:r>
                            <a:rPr lang="en-GB" sz="1800" i="1" kern="100">
                              <a:effectLst/>
                              <a:latin typeface="Cambria Math" panose="02040503050406030204" pitchFamily="18" charset="0"/>
                              <a:ea typeface="Aptos" panose="020B0004020202020204" pitchFamily="34" charset="0"/>
                              <a:cs typeface="Times New Roman" panose="02020603050405020304" pitchFamily="18" charset="0"/>
                            </a:rPr>
                            <m:t>𝑖𝑡</m:t>
                          </m:r>
                        </m:sub>
                      </m:sSub>
                      <m:r>
                        <a:rPr lang="en-US" sz="1800" i="1" kern="100">
                          <a:effectLst/>
                          <a:latin typeface="Cambria Math" panose="020405030504060302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m:t>=</m:t>
                      </m:r>
                      <m:r>
                        <a:rPr lang="en-US" sz="1800" b="0" i="1" kern="100" smtClean="0">
                          <a:effectLst/>
                          <a:latin typeface="Cambria Math" panose="020405030504060302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m:t>−799.80</m:t>
                      </m:r>
                      <m:r>
                        <a:rPr lang="en-US" sz="1800" i="1" kern="100">
                          <a:effectLst/>
                          <a:latin typeface="Cambria Math" panose="020405030504060302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m:t>+</m:t>
                      </m:r>
                      <m:r>
                        <a:rPr lang="en-US" sz="1800" b="0" i="1" kern="100" smtClean="0">
                          <a:effectLst/>
                          <a:latin typeface="Cambria Math" panose="020405030504060302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m:t>0.97</m:t>
                      </m:r>
                      <m:sSub>
                        <m:sSubPr>
                          <m:ctrlPr>
                            <a:rPr lang="en-GB" sz="1800" i="1" kern="100">
                              <a:effectLst/>
                              <a:latin typeface="Cambria Math" panose="02040503050406030204" pitchFamily="18" charset="0"/>
                              <a:ea typeface="Aptos" panose="020B0004020202020204" pitchFamily="34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sz="1800" i="1" kern="100">
                              <a:effectLst/>
                              <a:latin typeface="Cambria Math" panose="02040503050406030204" pitchFamily="18" charset="0"/>
                              <a:ea typeface="Aptos" panose="020B0004020202020204" pitchFamily="34" charset="0"/>
                              <a:cs typeface="Times New Roman" panose="02020603050405020304" pitchFamily="18" charset="0"/>
                            </a:rPr>
                            <m:t>𝐾</m:t>
                          </m:r>
                        </m:e>
                        <m:sub>
                          <m:r>
                            <a:rPr lang="en-US" sz="1800" i="1" kern="100">
                              <a:effectLst/>
                              <a:latin typeface="Cambria Math" panose="02040503050406030204" pitchFamily="18" charset="0"/>
                              <a:ea typeface="Aptos" panose="020B0004020202020204" pitchFamily="34" charset="0"/>
                              <a:cs typeface="Times New Roman" panose="02020603050405020304" pitchFamily="18" charset="0"/>
                            </a:rPr>
                            <m:t>𝑖𝑡</m:t>
                          </m:r>
                        </m:sub>
                      </m:sSub>
                      <m:r>
                        <a:rPr lang="en-US" sz="1800" i="1" kern="100">
                          <a:effectLst/>
                          <a:latin typeface="Cambria Math" panose="020405030504060302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m:t>+</m:t>
                      </m:r>
                      <m:r>
                        <a:rPr lang="en-US" sz="1800" b="0" i="1" kern="100" smtClean="0">
                          <a:effectLst/>
                          <a:latin typeface="Cambria Math" panose="020405030504060302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m:t>0.04</m:t>
                      </m:r>
                      <m:sSub>
                        <m:sSubPr>
                          <m:ctrlPr>
                            <a:rPr lang="en-GB" sz="1800" i="1" kern="100">
                              <a:effectLst/>
                              <a:latin typeface="Cambria Math" panose="02040503050406030204" pitchFamily="18" charset="0"/>
                              <a:ea typeface="Aptos" panose="020B0004020202020204" pitchFamily="34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sz="1800" i="1" kern="100">
                              <a:effectLst/>
                              <a:latin typeface="Cambria Math" panose="02040503050406030204" pitchFamily="18" charset="0"/>
                              <a:ea typeface="Aptos" panose="020B0004020202020204" pitchFamily="34" charset="0"/>
                              <a:cs typeface="Times New Roman" panose="02020603050405020304" pitchFamily="18" charset="0"/>
                            </a:rPr>
                            <m:t>𝐿</m:t>
                          </m:r>
                        </m:e>
                        <m:sub>
                          <m:r>
                            <a:rPr lang="en-US" sz="1800" i="1" kern="100">
                              <a:effectLst/>
                              <a:latin typeface="Cambria Math" panose="02040503050406030204" pitchFamily="18" charset="0"/>
                              <a:ea typeface="Aptos" panose="020B0004020202020204" pitchFamily="34" charset="0"/>
                              <a:cs typeface="Times New Roman" panose="02020603050405020304" pitchFamily="18" charset="0"/>
                            </a:rPr>
                            <m:t>𝑖𝑡</m:t>
                          </m:r>
                        </m:sub>
                      </m:sSub>
                      <m:r>
                        <a:rPr lang="en-US" sz="1800" i="1" kern="100">
                          <a:effectLst/>
                          <a:latin typeface="Cambria Math" panose="020405030504060302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m:t>+</m:t>
                      </m:r>
                      <m:r>
                        <a:rPr lang="en-US" sz="1800" b="0" i="1" kern="100" smtClean="0">
                          <a:effectLst/>
                          <a:latin typeface="Cambria Math" panose="020405030504060302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m:t>1.28</m:t>
                      </m:r>
                      <m:sSub>
                        <m:sSubPr>
                          <m:ctrlPr>
                            <a:rPr lang="en-GB" sz="1800" i="1" kern="100">
                              <a:effectLst/>
                              <a:latin typeface="Cambria Math" panose="02040503050406030204" pitchFamily="18" charset="0"/>
                              <a:ea typeface="Aptos" panose="020B0004020202020204" pitchFamily="34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sz="1800" i="1" kern="100">
                              <a:effectLst/>
                              <a:latin typeface="Cambria Math" panose="02040503050406030204" pitchFamily="18" charset="0"/>
                              <a:ea typeface="Aptos" panose="020B0004020202020204" pitchFamily="34" charset="0"/>
                              <a:cs typeface="Times New Roman" panose="02020603050405020304" pitchFamily="18" charset="0"/>
                            </a:rPr>
                            <m:t>𝐴</m:t>
                          </m:r>
                        </m:e>
                        <m:sub>
                          <m:r>
                            <a:rPr lang="en-US" sz="1800" i="1" kern="100">
                              <a:effectLst/>
                              <a:latin typeface="Cambria Math" panose="02040503050406030204" pitchFamily="18" charset="0"/>
                              <a:ea typeface="Aptos" panose="020B0004020202020204" pitchFamily="34" charset="0"/>
                              <a:cs typeface="Times New Roman" panose="02020603050405020304" pitchFamily="18" charset="0"/>
                            </a:rPr>
                            <m:t>𝑖𝑡</m:t>
                          </m:r>
                        </m:sub>
                      </m:sSub>
                      <m:r>
                        <a:rPr lang="en-US" sz="1800" i="1" kern="100">
                          <a:effectLst/>
                          <a:latin typeface="Cambria Math" panose="020405030504060302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GB" sz="1800" i="1" kern="100">
                              <a:effectLst/>
                              <a:latin typeface="Cambria Math" panose="02040503050406030204" pitchFamily="18" charset="0"/>
                              <a:ea typeface="Aptos" panose="020B0004020202020204" pitchFamily="34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sz="1800" i="1" kern="100">
                              <a:effectLst/>
                              <a:latin typeface="Cambria Math" panose="02040503050406030204" pitchFamily="18" charset="0"/>
                              <a:ea typeface="Aptos" panose="020B0004020202020204" pitchFamily="34" charset="0"/>
                              <a:cs typeface="Times New Roman" panose="02020603050405020304" pitchFamily="18" charset="0"/>
                            </a:rPr>
                            <m:t>𝑢</m:t>
                          </m:r>
                        </m:e>
                        <m:sub>
                          <m:r>
                            <a:rPr lang="en-US" sz="1800" i="1" kern="100">
                              <a:effectLst/>
                              <a:latin typeface="Cambria Math" panose="02040503050406030204" pitchFamily="18" charset="0"/>
                              <a:ea typeface="Aptos" panose="020B0004020202020204" pitchFamily="34" charset="0"/>
                              <a:cs typeface="Times New Roman" panose="02020603050405020304" pitchFamily="18" charset="0"/>
                            </a:rPr>
                            <m:t>𝑖</m:t>
                          </m:r>
                        </m:sub>
                      </m:sSub>
                      <m:r>
                        <a:rPr lang="en-US" sz="1800" i="1" kern="100">
                          <a:effectLst/>
                          <a:latin typeface="Cambria Math" panose="02040503050406030204" pitchFamily="18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GB" sz="1800" i="1" kern="100">
                              <a:effectLst/>
                              <a:latin typeface="Cambria Math" panose="02040503050406030204" pitchFamily="18" charset="0"/>
                              <a:ea typeface="Aptos" panose="020B0004020202020204" pitchFamily="34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sz="1800" i="1" kern="100">
                              <a:effectLst/>
                              <a:latin typeface="Cambria Math" panose="02040503050406030204" pitchFamily="18" charset="0"/>
                              <a:ea typeface="Aptos" panose="020B0004020202020204" pitchFamily="34" charset="0"/>
                              <a:cs typeface="Times New Roman" panose="02020603050405020304" pitchFamily="18" charset="0"/>
                            </a:rPr>
                            <m:t>𝜖</m:t>
                          </m:r>
                        </m:e>
                        <m:sub>
                          <m:r>
                            <a:rPr lang="en-US" sz="1800" i="1" kern="100">
                              <a:effectLst/>
                              <a:latin typeface="Cambria Math" panose="02040503050406030204" pitchFamily="18" charset="0"/>
                              <a:ea typeface="Aptos" panose="020B0004020202020204" pitchFamily="34" charset="0"/>
                              <a:cs typeface="Times New Roman" panose="02020603050405020304" pitchFamily="18" charset="0"/>
                            </a:rPr>
                            <m:t>𝑖𝑡</m:t>
                          </m:r>
                        </m:sub>
                      </m:sSub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72EF41B6-23B0-A377-3E98-4DD28CFF73F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0375" y="5486052"/>
                <a:ext cx="6369050" cy="369332"/>
              </a:xfrm>
              <a:prstGeom prst="rect">
                <a:avLst/>
              </a:prstGeom>
              <a:blipFill>
                <a:blip r:embed="rId5"/>
                <a:stretch>
                  <a:fillRect b="-163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974353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E745CF-4797-F14B-B3F4-0772E4996A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diagram of a diagram&#10;&#10;Description automatically generated">
            <a:extLst>
              <a:ext uri="{FF2B5EF4-FFF2-40B4-BE49-F238E27FC236}">
                <a16:creationId xmlns:a16="http://schemas.microsoft.com/office/drawing/2014/main" id="{A0ADA218-B3EF-78F2-51FA-7DA88A93116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3337" y="0"/>
            <a:ext cx="9881270" cy="6858000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BF93A8E6-3C17-2E0F-1C62-56F833C0C2D9}"/>
              </a:ext>
            </a:extLst>
          </p:cNvPr>
          <p:cNvSpPr/>
          <p:nvPr/>
        </p:nvSpPr>
        <p:spPr>
          <a:xfrm>
            <a:off x="10982325" y="6119813"/>
            <a:ext cx="1028700" cy="52387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1B15FEB1-6793-2527-9730-48750CCE3FAA}"/>
              </a:ext>
            </a:extLst>
          </p:cNvPr>
          <p:cNvSpPr/>
          <p:nvPr/>
        </p:nvSpPr>
        <p:spPr>
          <a:xfrm rot="19551430">
            <a:off x="3045034" y="1365864"/>
            <a:ext cx="3674843" cy="1270202"/>
          </a:xfrm>
          <a:prstGeom prst="roundRect">
            <a:avLst/>
          </a:prstGeom>
          <a:noFill/>
          <a:ln w="3810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095D791-68CB-7408-3F00-29F7126571EE}"/>
              </a:ext>
            </a:extLst>
          </p:cNvPr>
          <p:cNvSpPr txBox="1"/>
          <p:nvPr/>
        </p:nvSpPr>
        <p:spPr>
          <a:xfrm>
            <a:off x="4613891" y="2995309"/>
            <a:ext cx="5119263" cy="2308324"/>
          </a:xfrm>
          <a:prstGeom prst="rect">
            <a:avLst/>
          </a:prstGeom>
          <a:solidFill>
            <a:srgbClr val="B7DDBC"/>
          </a:solidFill>
        </p:spPr>
        <p:txBody>
          <a:bodyPr wrap="square" rtlCol="0">
            <a:spAutoFit/>
          </a:bodyPr>
          <a:lstStyle/>
          <a:p>
            <a:r>
              <a:rPr lang="en-IE" i="1" dirty="0"/>
              <a:t>Source</a:t>
            </a:r>
            <a:r>
              <a:rPr lang="en-IE" dirty="0"/>
              <a:t>: Eurostat, Figaro I-O tables</a:t>
            </a:r>
          </a:p>
          <a:p>
            <a:endParaRPr lang="en-IE" sz="1800" dirty="0"/>
          </a:p>
          <a:p>
            <a:r>
              <a:rPr lang="en-IE" sz="1800" dirty="0"/>
              <a:t>Special mention to Luis Enrique </a:t>
            </a:r>
            <a:r>
              <a:rPr lang="en-IE" sz="1800" dirty="0" err="1"/>
              <a:t>Pedauga</a:t>
            </a:r>
            <a:r>
              <a:rPr lang="en-IE" sz="1800" dirty="0"/>
              <a:t> (B7) and Jose Manuel Rueda </a:t>
            </a:r>
            <a:r>
              <a:rPr lang="en-IE" sz="1800" dirty="0" err="1"/>
              <a:t>Cantuche</a:t>
            </a:r>
            <a:r>
              <a:rPr lang="en-IE" sz="1800" dirty="0"/>
              <a:t> (B7)</a:t>
            </a:r>
          </a:p>
          <a:p>
            <a:endParaRPr lang="en-IE" sz="1800" dirty="0"/>
          </a:p>
          <a:p>
            <a:r>
              <a:rPr lang="en-IE" i="1" dirty="0"/>
              <a:t>Perimeter</a:t>
            </a:r>
            <a:r>
              <a:rPr lang="en-IE" dirty="0"/>
              <a:t>: NZIA product-sectors</a:t>
            </a:r>
          </a:p>
          <a:p>
            <a:endParaRPr lang="en-IE" dirty="0"/>
          </a:p>
          <a:p>
            <a:r>
              <a:rPr lang="en-IE" i="1" dirty="0"/>
              <a:t>Variables</a:t>
            </a:r>
            <a:r>
              <a:rPr lang="en-IE" dirty="0"/>
              <a:t>: DSD, DSS, DSD, gap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73AFE6B8-E5AA-8223-0977-1AB2EEF060E1}"/>
              </a:ext>
            </a:extLst>
          </p:cNvPr>
          <p:cNvSpPr/>
          <p:nvPr/>
        </p:nvSpPr>
        <p:spPr>
          <a:xfrm rot="19551430">
            <a:off x="1625707" y="627984"/>
            <a:ext cx="2795889" cy="1543829"/>
          </a:xfrm>
          <a:prstGeom prst="roundRect">
            <a:avLst/>
          </a:prstGeom>
          <a:noFill/>
          <a:ln w="3810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1BB9286-497C-2D2F-FCEE-2FADCA5877B5}"/>
              </a:ext>
            </a:extLst>
          </p:cNvPr>
          <p:cNvSpPr txBox="1"/>
          <p:nvPr/>
        </p:nvSpPr>
        <p:spPr>
          <a:xfrm>
            <a:off x="208921" y="2823374"/>
            <a:ext cx="3448679" cy="369332"/>
          </a:xfrm>
          <a:prstGeom prst="rect">
            <a:avLst/>
          </a:prstGeom>
          <a:solidFill>
            <a:srgbClr val="B7DDBC"/>
          </a:solidFill>
        </p:spPr>
        <p:txBody>
          <a:bodyPr wrap="square" rtlCol="0">
            <a:spAutoFit/>
          </a:bodyPr>
          <a:lstStyle/>
          <a:p>
            <a:r>
              <a:rPr lang="en-IE" i="1" dirty="0"/>
              <a:t>Variables</a:t>
            </a:r>
            <a:r>
              <a:rPr lang="en-IE" dirty="0"/>
              <a:t>: GSD, GSS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736459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2" grpId="0" animBg="1"/>
      <p:bldP spid="6" grpId="0" animBg="1"/>
      <p:bldP spid="1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C0A1C3D-5898-D25F-360F-57C7EE7C54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0722" y="1431924"/>
            <a:ext cx="6891546" cy="5064125"/>
          </a:xfrm>
        </p:spPr>
        <p:txBody>
          <a:bodyPr/>
          <a:lstStyle/>
          <a:p>
            <a:pPr marL="0" indent="0">
              <a:buNone/>
            </a:pPr>
            <a:r>
              <a:rPr lang="sv-SE" dirty="0"/>
              <a:t>FIGARO </a:t>
            </a:r>
            <a:r>
              <a:rPr lang="sv-SE" dirty="0" err="1"/>
              <a:t>Supply</a:t>
            </a:r>
            <a:r>
              <a:rPr lang="sv-SE" dirty="0"/>
              <a:t> </a:t>
            </a:r>
            <a:r>
              <a:rPr lang="sv-SE" dirty="0" err="1"/>
              <a:t>tables</a:t>
            </a:r>
            <a:r>
              <a:rPr lang="sv-SE" dirty="0"/>
              <a:t> (</a:t>
            </a:r>
            <a:r>
              <a:rPr lang="sv-SE" dirty="0" err="1"/>
              <a:t>time</a:t>
            </a:r>
            <a:r>
              <a:rPr lang="sv-SE" dirty="0"/>
              <a:t> period: 2010-2022). For EU27 (for all EU MS </a:t>
            </a:r>
            <a:r>
              <a:rPr lang="sv-SE" dirty="0" err="1"/>
              <a:t>matrices</a:t>
            </a:r>
            <a:r>
              <a:rPr lang="sv-SE" dirty="0"/>
              <a:t>) </a:t>
            </a:r>
            <a:r>
              <a:rPr lang="sv-SE" dirty="0" err="1"/>
              <a:t>calculate</a:t>
            </a:r>
            <a:r>
              <a:rPr lang="sv-SE" dirty="0"/>
              <a:t>:</a:t>
            </a:r>
          </a:p>
          <a:p>
            <a:pPr marL="0" indent="0">
              <a:buNone/>
            </a:pPr>
            <a:r>
              <a:rPr lang="sv-SE" dirty="0" err="1"/>
              <a:t>Two</a:t>
            </a:r>
            <a:r>
              <a:rPr lang="sv-SE" dirty="0"/>
              <a:t> </a:t>
            </a:r>
            <a:r>
              <a:rPr lang="sv-SE" dirty="0" err="1"/>
              <a:t>ways</a:t>
            </a:r>
            <a:r>
              <a:rPr lang="sv-SE" dirty="0"/>
              <a:t> </a:t>
            </a:r>
            <a:r>
              <a:rPr lang="sv-SE" dirty="0" err="1"/>
              <a:t>of</a:t>
            </a:r>
            <a:r>
              <a:rPr lang="sv-SE" dirty="0"/>
              <a:t> </a:t>
            </a:r>
            <a:r>
              <a:rPr lang="sv-SE" dirty="0" err="1"/>
              <a:t>product</a:t>
            </a:r>
            <a:r>
              <a:rPr lang="sv-SE" dirty="0"/>
              <a:t> </a:t>
            </a:r>
            <a:r>
              <a:rPr lang="sv-SE" dirty="0" err="1"/>
              <a:t>diversification</a:t>
            </a:r>
            <a:r>
              <a:rPr lang="sv-SE" dirty="0"/>
              <a:t> for DSS:</a:t>
            </a:r>
          </a:p>
          <a:p>
            <a:pPr marL="0" indent="0">
              <a:buNone/>
            </a:pPr>
            <a:r>
              <a:rPr lang="sv-SE" dirty="0">
                <a:sym typeface="Wingdings" panose="05000000000000000000" pitchFamily="2" charset="2"/>
              </a:rPr>
              <a:t>1) </a:t>
            </a:r>
            <a:r>
              <a:rPr lang="sv-SE" b="1" dirty="0">
                <a:sym typeface="Wingdings" panose="05000000000000000000" pitchFamily="2" charset="2"/>
              </a:rPr>
              <a:t>”</a:t>
            </a:r>
            <a:r>
              <a:rPr lang="sv-SE" b="1" dirty="0" err="1">
                <a:sym typeface="Wingdings" panose="05000000000000000000" pitchFamily="2" charset="2"/>
              </a:rPr>
              <a:t>Equally</a:t>
            </a:r>
            <a:r>
              <a:rPr lang="sv-SE" b="1" dirty="0">
                <a:sym typeface="Wingdings" panose="05000000000000000000" pitchFamily="2" charset="2"/>
              </a:rPr>
              <a:t> </a:t>
            </a:r>
            <a:r>
              <a:rPr lang="sv-SE" b="1" dirty="0" err="1">
                <a:sym typeface="Wingdings" panose="05000000000000000000" pitchFamily="2" charset="2"/>
              </a:rPr>
              <a:t>sized</a:t>
            </a:r>
            <a:r>
              <a:rPr lang="sv-SE" b="1" dirty="0">
                <a:sym typeface="Wingdings" panose="05000000000000000000" pitchFamily="2" charset="2"/>
              </a:rPr>
              <a:t> </a:t>
            </a:r>
            <a:r>
              <a:rPr lang="sv-SE" b="1" dirty="0" err="1">
                <a:sym typeface="Wingdings" panose="05000000000000000000" pitchFamily="2" charset="2"/>
              </a:rPr>
              <a:t>products</a:t>
            </a:r>
            <a:r>
              <a:rPr lang="sv-SE" b="1" dirty="0">
                <a:sym typeface="Wingdings" panose="05000000000000000000" pitchFamily="2" charset="2"/>
              </a:rPr>
              <a:t>” </a:t>
            </a:r>
            <a:r>
              <a:rPr lang="sv-SE" dirty="0">
                <a:sym typeface="Wingdings" panose="05000000000000000000" pitchFamily="2" charset="2"/>
              </a:rPr>
              <a:t> </a:t>
            </a:r>
            <a:r>
              <a:rPr lang="sv-SE" dirty="0"/>
              <a:t>1/HHI</a:t>
            </a:r>
          </a:p>
          <a:p>
            <a:pPr marL="0" indent="0">
              <a:buNone/>
            </a:pPr>
            <a:r>
              <a:rPr lang="sv-SE" sz="1800" dirty="0"/>
              <a:t>HHI = </a:t>
            </a:r>
            <a:r>
              <a:rPr lang="en-GB" sz="1800" dirty="0"/>
              <a:t>Herfindahl-Hirschman Index</a:t>
            </a:r>
            <a:r>
              <a:rPr lang="sv-SE" sz="1800" dirty="0"/>
              <a:t> (</a:t>
            </a:r>
            <a:r>
              <a:rPr lang="sv-SE" sz="1800" dirty="0" err="1"/>
              <a:t>calculated</a:t>
            </a:r>
            <a:r>
              <a:rPr lang="sv-SE" sz="1800" dirty="0"/>
              <a:t> as </a:t>
            </a:r>
            <a:r>
              <a:rPr lang="sv-SE" sz="1800" dirty="0" err="1"/>
              <a:t>sum</a:t>
            </a:r>
            <a:r>
              <a:rPr lang="sv-SE" sz="1800" dirty="0"/>
              <a:t> of </a:t>
            </a:r>
            <a:r>
              <a:rPr lang="sv-SE" sz="1800" dirty="0" err="1"/>
              <a:t>squares</a:t>
            </a:r>
            <a:r>
              <a:rPr lang="sv-SE" sz="1800" dirty="0"/>
              <a:t> of </a:t>
            </a:r>
            <a:r>
              <a:rPr lang="sv-SE" sz="1800" dirty="0" err="1"/>
              <a:t>shares</a:t>
            </a:r>
            <a:r>
              <a:rPr lang="sv-SE" sz="1800" dirty="0"/>
              <a:t> of the 64 </a:t>
            </a:r>
            <a:r>
              <a:rPr lang="sv-SE" sz="1800" dirty="0" err="1"/>
              <a:t>products</a:t>
            </a:r>
            <a:r>
              <a:rPr lang="sv-SE" sz="1800" dirty="0"/>
              <a:t> </a:t>
            </a:r>
            <a:r>
              <a:rPr lang="sv-SE" sz="1800" dirty="0" err="1"/>
              <a:t>across</a:t>
            </a:r>
            <a:r>
              <a:rPr lang="sv-SE" sz="1800" dirty="0"/>
              <a:t> the NZIA perimeter for </a:t>
            </a:r>
            <a:r>
              <a:rPr lang="sv-SE" sz="1800" dirty="0" err="1"/>
              <a:t>each</a:t>
            </a:r>
            <a:r>
              <a:rPr lang="sv-SE" sz="1800" dirty="0"/>
              <a:t> MS)</a:t>
            </a:r>
          </a:p>
          <a:p>
            <a:pPr marL="0" indent="0">
              <a:buNone/>
            </a:pPr>
            <a:r>
              <a:rPr lang="sv-SE" dirty="0">
                <a:sym typeface="Wingdings" panose="05000000000000000000" pitchFamily="2" charset="2"/>
              </a:rPr>
              <a:t>2) ) </a:t>
            </a:r>
            <a:r>
              <a:rPr lang="sv-SE" b="1" dirty="0">
                <a:sym typeface="Wingdings" panose="05000000000000000000" pitchFamily="2" charset="2"/>
              </a:rPr>
              <a:t>”Product </a:t>
            </a:r>
            <a:r>
              <a:rPr lang="sv-SE" b="1" dirty="0" err="1">
                <a:sym typeface="Wingdings" panose="05000000000000000000" pitchFamily="2" charset="2"/>
              </a:rPr>
              <a:t>variety</a:t>
            </a:r>
            <a:r>
              <a:rPr lang="sv-SE" b="1" dirty="0">
                <a:sym typeface="Wingdings" panose="05000000000000000000" pitchFamily="2" charset="2"/>
              </a:rPr>
              <a:t>” </a:t>
            </a:r>
            <a:r>
              <a:rPr lang="sv-SE" dirty="0">
                <a:sym typeface="Wingdings" panose="05000000000000000000" pitchFamily="2" charset="2"/>
              </a:rPr>
              <a:t> </a:t>
            </a:r>
            <a:r>
              <a:rPr lang="sv-SE" dirty="0"/>
              <a:t>the </a:t>
            </a:r>
            <a:r>
              <a:rPr lang="sv-SE" dirty="0" err="1"/>
              <a:t>variety</a:t>
            </a:r>
            <a:r>
              <a:rPr lang="sv-SE" dirty="0"/>
              <a:t> </a:t>
            </a:r>
            <a:r>
              <a:rPr lang="sv-SE" dirty="0" err="1"/>
              <a:t>of</a:t>
            </a:r>
            <a:r>
              <a:rPr lang="sv-SE" dirty="0"/>
              <a:t> </a:t>
            </a:r>
            <a:r>
              <a:rPr lang="sv-SE" dirty="0" err="1"/>
              <a:t>product-sectors</a:t>
            </a:r>
            <a:r>
              <a:rPr lang="sv-SE" dirty="0"/>
              <a:t> a country </a:t>
            </a:r>
            <a:r>
              <a:rPr lang="sv-SE" dirty="0" err="1"/>
              <a:t>was</a:t>
            </a:r>
            <a:r>
              <a:rPr lang="sv-SE" dirty="0"/>
              <a:t> </a:t>
            </a:r>
            <a:r>
              <a:rPr lang="sv-SE" dirty="0" err="1"/>
              <a:t>actively</a:t>
            </a:r>
            <a:r>
              <a:rPr lang="sv-SE" dirty="0"/>
              <a:t> </a:t>
            </a:r>
            <a:r>
              <a:rPr lang="sv-SE" dirty="0" err="1"/>
              <a:t>producing</a:t>
            </a:r>
            <a:r>
              <a:rPr lang="sv-SE" dirty="0"/>
              <a:t> in. </a:t>
            </a:r>
          </a:p>
          <a:p>
            <a:pPr marL="0" indent="0">
              <a:buNone/>
            </a:pPr>
            <a:r>
              <a:rPr lang="sv-SE" sz="1800" dirty="0" err="1"/>
              <a:t>This</a:t>
            </a:r>
            <a:r>
              <a:rPr lang="sv-SE" sz="1800" dirty="0"/>
              <a:t> </a:t>
            </a:r>
            <a:r>
              <a:rPr lang="sv-SE" sz="1800" dirty="0" err="1"/>
              <a:t>variety</a:t>
            </a:r>
            <a:r>
              <a:rPr lang="sv-SE" sz="1800" dirty="0"/>
              <a:t> </a:t>
            </a:r>
            <a:r>
              <a:rPr lang="sv-SE" sz="1800" dirty="0" err="1"/>
              <a:t>indicator</a:t>
            </a:r>
            <a:r>
              <a:rPr lang="sv-SE" sz="1800" dirty="0"/>
              <a:t> </a:t>
            </a:r>
            <a:r>
              <a:rPr lang="sv-SE" sz="1800" dirty="0" err="1"/>
              <a:t>took</a:t>
            </a:r>
            <a:r>
              <a:rPr lang="sv-SE" sz="1800" dirty="0"/>
              <a:t> a </a:t>
            </a:r>
            <a:r>
              <a:rPr lang="sv-SE" sz="1800" dirty="0" err="1"/>
              <a:t>value</a:t>
            </a:r>
            <a:r>
              <a:rPr lang="sv-SE" sz="1800" dirty="0"/>
              <a:t> </a:t>
            </a:r>
            <a:r>
              <a:rPr lang="sv-SE" sz="1800" dirty="0" err="1"/>
              <a:t>of</a:t>
            </a:r>
            <a:r>
              <a:rPr lang="sv-SE" sz="1800" dirty="0"/>
              <a:t> 1 for </a:t>
            </a:r>
            <a:r>
              <a:rPr lang="sv-SE" sz="1800" dirty="0" err="1"/>
              <a:t>every</a:t>
            </a:r>
            <a:r>
              <a:rPr lang="sv-SE" sz="1800" dirty="0"/>
              <a:t> </a:t>
            </a:r>
            <a:r>
              <a:rPr lang="sv-SE" sz="1800" dirty="0" err="1"/>
              <a:t>product-sector</a:t>
            </a:r>
            <a:r>
              <a:rPr lang="sv-SE" sz="1800" dirty="0"/>
              <a:t> </a:t>
            </a:r>
            <a:r>
              <a:rPr lang="sv-SE" sz="1800" dirty="0" err="1"/>
              <a:t>that</a:t>
            </a:r>
            <a:r>
              <a:rPr lang="sv-SE" sz="1800" dirty="0"/>
              <a:t> </a:t>
            </a:r>
            <a:r>
              <a:rPr lang="sv-SE" sz="1800" dirty="0" err="1"/>
              <a:t>was</a:t>
            </a:r>
            <a:r>
              <a:rPr lang="sv-SE" sz="1800" dirty="0"/>
              <a:t> </a:t>
            </a:r>
            <a:r>
              <a:rPr lang="sv-SE" sz="1800" dirty="0" err="1"/>
              <a:t>active</a:t>
            </a:r>
            <a:r>
              <a:rPr lang="sv-SE" sz="1800" dirty="0"/>
              <a:t>. </a:t>
            </a:r>
            <a:r>
              <a:rPr lang="sv-SE" sz="1800" dirty="0" err="1"/>
              <a:t>We</a:t>
            </a:r>
            <a:r>
              <a:rPr lang="sv-SE" sz="1800" dirty="0"/>
              <a:t> </a:t>
            </a:r>
            <a:r>
              <a:rPr lang="sv-SE" sz="1800" dirty="0" err="1"/>
              <a:t>also</a:t>
            </a:r>
            <a:r>
              <a:rPr lang="sv-SE" sz="1800" dirty="0"/>
              <a:t> </a:t>
            </a:r>
            <a:r>
              <a:rPr lang="sv-SE" sz="1800" dirty="0" err="1"/>
              <a:t>tried</a:t>
            </a:r>
            <a:r>
              <a:rPr lang="sv-SE" sz="1800" dirty="0"/>
              <a:t> a variant </a:t>
            </a:r>
            <a:r>
              <a:rPr lang="sv-SE" sz="1800" dirty="0" err="1"/>
              <a:t>with</a:t>
            </a:r>
            <a:r>
              <a:rPr lang="sv-SE" sz="1800" dirty="0"/>
              <a:t> a minimum </a:t>
            </a:r>
            <a:r>
              <a:rPr lang="sv-SE" sz="1800" dirty="0" err="1"/>
              <a:t>of</a:t>
            </a:r>
            <a:r>
              <a:rPr lang="sv-SE" sz="1800" dirty="0"/>
              <a:t> 10m EUR.</a:t>
            </a:r>
            <a:endParaRPr lang="en-US" sz="105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sv-SE" sz="180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01BC0E19-3002-94BF-A5CD-27AA2491A1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err="1"/>
              <a:t>Domestic</a:t>
            </a:r>
            <a:r>
              <a:rPr lang="sv-SE" dirty="0"/>
              <a:t> Solutions </a:t>
            </a:r>
            <a:r>
              <a:rPr lang="sv-SE" dirty="0" err="1"/>
              <a:t>Supply</a:t>
            </a:r>
            <a:endParaRPr lang="en-GB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959F9E5-5D36-E175-4609-CDD96566665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29745" y="192367"/>
            <a:ext cx="4266233" cy="66021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77259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2A7996AB-9699-5906-79E0-9C8412D34A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err="1"/>
              <a:t>Domestic</a:t>
            </a:r>
            <a:r>
              <a:rPr lang="sv-SE" dirty="0"/>
              <a:t> Solutions </a:t>
            </a:r>
            <a:r>
              <a:rPr lang="sv-SE" dirty="0" err="1"/>
              <a:t>Supply</a:t>
            </a:r>
            <a:endParaRPr lang="en-GB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D95E3DF8-EDFA-3321-E592-BE1AC101D04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5678" y="1265217"/>
            <a:ext cx="5255207" cy="281050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20BB0F09-0CE4-5E34-312D-70FCD854F10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42037" y="1332279"/>
            <a:ext cx="4944285" cy="2743438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5AEB0FEB-B553-918E-BDF7-F159DAF870E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39825" y="3942163"/>
            <a:ext cx="5055852" cy="2519528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15CFB471-4220-5F0C-FC4E-630B619313A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643403" y="3942163"/>
            <a:ext cx="5189279" cy="258602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4DD52CED-4412-AFA7-7A04-E101960FF37B}"/>
              </a:ext>
            </a:extLst>
          </p:cNvPr>
          <p:cNvSpPr txBox="1"/>
          <p:nvPr/>
        </p:nvSpPr>
        <p:spPr>
          <a:xfrm>
            <a:off x="7305132" y="6528183"/>
            <a:ext cx="452755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" dirty="0"/>
              <a:t>Note: Values for RO  and FR  are missing/uncertain. </a:t>
            </a:r>
            <a:endParaRPr lang="en-GB" sz="800" dirty="0"/>
          </a:p>
        </p:txBody>
      </p:sp>
    </p:spTree>
    <p:extLst>
      <p:ext uri="{BB962C8B-B14F-4D97-AF65-F5344CB8AC3E}">
        <p14:creationId xmlns:p14="http://schemas.microsoft.com/office/powerpoint/2010/main" val="18949600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EC colour scheme">
      <a:dk1>
        <a:srgbClr val="4D4D4D"/>
      </a:dk1>
      <a:lt1>
        <a:srgbClr val="FFFFFF"/>
      </a:lt1>
      <a:dk2>
        <a:srgbClr val="034EA2"/>
      </a:dk2>
      <a:lt2>
        <a:srgbClr val="D3E8F9"/>
      </a:lt2>
      <a:accent1>
        <a:srgbClr val="1E858B"/>
      </a:accent1>
      <a:accent2>
        <a:srgbClr val="4BC5DE"/>
      </a:accent2>
      <a:accent3>
        <a:srgbClr val="1EC08A"/>
      </a:accent3>
      <a:accent4>
        <a:srgbClr val="ED8D2F"/>
      </a:accent4>
      <a:accent5>
        <a:srgbClr val="FFC000"/>
      </a:accent5>
      <a:accent6>
        <a:srgbClr val="E76C53"/>
      </a:accent6>
      <a:hlink>
        <a:srgbClr val="0563C1"/>
      </a:hlink>
      <a:folHlink>
        <a:srgbClr val="24337E"/>
      </a:folHlink>
    </a:clrScheme>
    <a:fontScheme name="Custom 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C_Corporate_PPT_Template.potx" id="{4E874F3A-6BB1-4334-AA3C-CB69D53C2FB0}" vid="{CFDAC62F-BBD6-4674-995E-7A3058955A7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76D3E2BC7D54D4E8EF7FC163D1A47E4" ma:contentTypeVersion="12" ma:contentTypeDescription="Create a new document." ma:contentTypeScope="" ma:versionID="fcc26aaea2c264798491cd1a878ae416">
  <xsd:schema xmlns:xsd="http://www.w3.org/2001/XMLSchema" xmlns:xs="http://www.w3.org/2001/XMLSchema" xmlns:p="http://schemas.microsoft.com/office/2006/metadata/properties" xmlns:ns2="214d6826-0800-4930-88e2-74366b35be09" xmlns:ns3="26e78731-afcb-4243-a930-e4d956482fdf" targetNamespace="http://schemas.microsoft.com/office/2006/metadata/properties" ma:root="true" ma:fieldsID="a85ad51b1c7c98de3078952ef2cb1225" ns2:_="" ns3:_="">
    <xsd:import namespace="214d6826-0800-4930-88e2-74366b35be09"/>
    <xsd:import namespace="26e78731-afcb-4243-a930-e4d956482fd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14d6826-0800-4930-88e2-74366b35be0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22b2fad6-9d2c-441c-a321-3f5f1e9bd92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6e78731-afcb-4243-a930-e4d956482fdf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430f9db5-bef0-49a1-b574-691970bd8575}" ma:internalName="TaxCatchAll" ma:showField="CatchAllData" ma:web="26e78731-afcb-4243-a930-e4d956482fd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26e78731-afcb-4243-a930-e4d956482fdf" xsi:nil="true"/>
    <lcf76f155ced4ddcb4097134ff3c332f xmlns="214d6826-0800-4930-88e2-74366b35be0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DBF16AC9-23BC-4236-9CB0-0A98252BDDC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0CD250A-501E-47B0-9C83-356F91B0CC51}"/>
</file>

<file path=customXml/itemProps3.xml><?xml version="1.0" encoding="utf-8"?>
<ds:datastoreItem xmlns:ds="http://schemas.openxmlformats.org/officeDocument/2006/customXml" ds:itemID="{0E3298A9-2209-4BD4-A4D8-37D9C1A00E5B}">
  <ds:schemaRefs>
    <ds:schemaRef ds:uri="http://schemas.microsoft.com/office/2006/metadata/properties"/>
    <ds:schemaRef ds:uri="http://purl.org/dc/terms/"/>
    <ds:schemaRef ds:uri="http://schemas.openxmlformats.org/package/2006/metadata/core-properties"/>
    <ds:schemaRef ds:uri="26e78731-afcb-4243-a930-e4d956482fdf"/>
    <ds:schemaRef ds:uri="http://schemas.microsoft.com/office/2006/documentManagement/types"/>
    <ds:schemaRef ds:uri="http://schemas.microsoft.com/office/infopath/2007/PartnerControls"/>
    <ds:schemaRef ds:uri="214d6826-0800-4930-88e2-74366b35be09"/>
    <ds:schemaRef ds:uri="http://purl.org/dc/elements/1.1/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88300</TotalTime>
  <Words>1223</Words>
  <Application>Microsoft Office PowerPoint</Application>
  <PresentationFormat>Widescreen</PresentationFormat>
  <Paragraphs>97</Paragraphs>
  <Slides>15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Aptos</vt:lpstr>
      <vt:lpstr>Arial</vt:lpstr>
      <vt:lpstr>Calibri</vt:lpstr>
      <vt:lpstr>Cambria Math</vt:lpstr>
      <vt:lpstr>Wingdings</vt:lpstr>
      <vt:lpstr>Office Theme</vt:lpstr>
      <vt:lpstr>System dynamics for system innovation</vt:lpstr>
      <vt:lpstr>NZIA perimeter – mapped economic act. (NACE)</vt:lpstr>
      <vt:lpstr>PowerPoint Presentation</vt:lpstr>
      <vt:lpstr>A, K , L level </vt:lpstr>
      <vt:lpstr>A, K , L marginal effects on Y – regression estimates</vt:lpstr>
      <vt:lpstr>A, K , L marginal effects on Y – regression estimates</vt:lpstr>
      <vt:lpstr>PowerPoint Presentation</vt:lpstr>
      <vt:lpstr>Domestic Solutions Supply</vt:lpstr>
      <vt:lpstr>Domestic Solutions Supply</vt:lpstr>
      <vt:lpstr>Domestic Solutions Demand </vt:lpstr>
      <vt:lpstr>Domestic Solutions Demand</vt:lpstr>
      <vt:lpstr>Domestic Solutions Demand Gap</vt:lpstr>
      <vt:lpstr>Domestic Solutions Demand Gap</vt:lpstr>
      <vt:lpstr>Global Solutions Supply and Demand </vt:lpstr>
      <vt:lpstr>Thank you</vt:lpstr>
    </vt:vector>
  </TitlesOfParts>
  <Company>European Commission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PONTIKAKIS Dimitrios (JRC-SEVILLA)</dc:creator>
  <cp:lastModifiedBy>Hedvig Norlén</cp:lastModifiedBy>
  <cp:revision>422</cp:revision>
  <dcterms:created xsi:type="dcterms:W3CDTF">2023-09-18T12:33:03Z</dcterms:created>
  <dcterms:modified xsi:type="dcterms:W3CDTF">2024-11-13T14:57:48Z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0x010100976D3E2BC7D54D4E8EF7FC163D1A47E4</vt:lpwstr>
  </property>
  <property fmtid="{D5CDD505-2E9C-101B-9397-08002B2CF9AE}" pid="3" name="MediaServiceImageTags">
    <vt:lpwstr/>
  </property>
</Properties>
</file>