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4"/>
    <p:sldMasterId id="2147483722" r:id="rId5"/>
    <p:sldMasterId id="2147483648" r:id="rId6"/>
    <p:sldMasterId id="2147483726" r:id="rId7"/>
    <p:sldMasterId id="2147483742" r:id="rId8"/>
  </p:sldMasterIdLst>
  <p:notesMasterIdLst>
    <p:notesMasterId r:id="rId28"/>
  </p:notesMasterIdLst>
  <p:handoutMasterIdLst>
    <p:handoutMasterId r:id="rId29"/>
  </p:handoutMasterIdLst>
  <p:sldIdLst>
    <p:sldId id="274" r:id="rId9"/>
    <p:sldId id="5085" r:id="rId10"/>
    <p:sldId id="336" r:id="rId11"/>
    <p:sldId id="339" r:id="rId12"/>
    <p:sldId id="275" r:id="rId13"/>
    <p:sldId id="337" r:id="rId14"/>
    <p:sldId id="340" r:id="rId15"/>
    <p:sldId id="342" r:id="rId16"/>
    <p:sldId id="5086" r:id="rId17"/>
    <p:sldId id="346" r:id="rId18"/>
    <p:sldId id="3174" r:id="rId19"/>
    <p:sldId id="5087" r:id="rId20"/>
    <p:sldId id="5088" r:id="rId21"/>
    <p:sldId id="309" r:id="rId22"/>
    <p:sldId id="332" r:id="rId23"/>
    <p:sldId id="334" r:id="rId24"/>
    <p:sldId id="329" r:id="rId25"/>
    <p:sldId id="315" r:id="rId26"/>
    <p:sldId id="316" r:id="rId27"/>
  </p:sldIdLst>
  <p:sldSz cx="9144000" cy="6858000" type="screen4x3"/>
  <p:notesSz cx="6819900" cy="9931400"/>
  <p:defaultTextStyle>
    <a:defPPr>
      <a:defRPr lang="en-GB"/>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E"/>
    <a:srgbClr val="000066"/>
    <a:srgbClr val="CC0000"/>
    <a:srgbClr val="FF00FF"/>
    <a:srgbClr val="CCFFFF"/>
    <a:srgbClr val="CC3300"/>
    <a:srgbClr val="F2F4AA"/>
    <a:srgbClr val="E6E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C69AE-A85D-43C9-8541-9B36407D9F08}" v="200" dt="2024-11-25T08:54:33.231"/>
    <p1510:client id="{AFB92479-0B32-4998-A634-397A440920E9}" v="108" dt="2024-11-26T06:41:57.855"/>
    <p1510:client id="{DB23C6FA-E331-0396-3D95-07950B3B5492}" v="3" dt="2024-11-25T07:54:46.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6" autoAdjust="0"/>
  </p:normalViewPr>
  <p:slideViewPr>
    <p:cSldViewPr snapToGrid="0">
      <p:cViewPr varScale="1">
        <p:scale>
          <a:sx n="56" d="100"/>
          <a:sy n="56" d="100"/>
        </p:scale>
        <p:origin x="856"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oleObject" Target="https://sitowise-my.sharepoint.com/personal/emma_liljestrom_sitowise_com/Documents/CO2-raportti%202022/Erikoisosia%20raportteihin%202022/6kaupungit_2020_Turulle_1703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7"/>
          <c:order val="0"/>
          <c:tx>
            <c:strRef>
              <c:f>Taul1!$C$12</c:f>
              <c:strCache>
                <c:ptCount val="1"/>
                <c:pt idx="0">
                  <c:v>Jätehuolto</c:v>
                </c:pt>
              </c:strCache>
            </c:strRef>
          </c:tx>
          <c:spPr>
            <a:solidFill>
              <a:srgbClr val="B1A0C7"/>
            </a:solidFill>
            <a:ln>
              <a:noFill/>
            </a:ln>
            <a:effectLst/>
          </c:spPr>
          <c:invertIfNegative val="0"/>
          <c:cat>
            <c:strRef>
              <c:f>Taul1!$D$4:$I$4</c:f>
              <c:strCache>
                <c:ptCount val="6"/>
                <c:pt idx="0">
                  <c:v>Turku</c:v>
                </c:pt>
                <c:pt idx="1">
                  <c:v>Espoo</c:v>
                </c:pt>
                <c:pt idx="2">
                  <c:v>Tampere</c:v>
                </c:pt>
                <c:pt idx="3">
                  <c:v>Helsinki</c:v>
                </c:pt>
                <c:pt idx="4">
                  <c:v>Vantaa</c:v>
                </c:pt>
                <c:pt idx="5">
                  <c:v>Oulu</c:v>
                </c:pt>
              </c:strCache>
            </c:strRef>
          </c:cat>
          <c:val>
            <c:numRef>
              <c:f>Taul1!$D$12:$I$12</c:f>
              <c:numCache>
                <c:formatCode>0.0</c:formatCode>
                <c:ptCount val="6"/>
                <c:pt idx="0">
                  <c:v>7.5414458402776732E-2</c:v>
                </c:pt>
                <c:pt idx="1">
                  <c:v>5.2884304129373588E-2</c:v>
                </c:pt>
                <c:pt idx="2">
                  <c:v>0.30132429326203169</c:v>
                </c:pt>
                <c:pt idx="3">
                  <c:v>4.6830543969389925E-2</c:v>
                </c:pt>
                <c:pt idx="4">
                  <c:v>4.7113517549517057E-2</c:v>
                </c:pt>
                <c:pt idx="5">
                  <c:v>0.32667890320489057</c:v>
                </c:pt>
              </c:numCache>
            </c:numRef>
          </c:val>
          <c:extLst>
            <c:ext xmlns:c16="http://schemas.microsoft.com/office/drawing/2014/chart" uri="{C3380CC4-5D6E-409C-BE32-E72D297353CC}">
              <c16:uniqueId val="{00000000-217C-4228-96C8-06EC23F3C1F6}"/>
            </c:ext>
          </c:extLst>
        </c:ser>
        <c:ser>
          <c:idx val="6"/>
          <c:order val="1"/>
          <c:tx>
            <c:strRef>
              <c:f>Taul1!$C$11</c:f>
              <c:strCache>
                <c:ptCount val="1"/>
                <c:pt idx="0">
                  <c:v>Maatalous</c:v>
                </c:pt>
              </c:strCache>
            </c:strRef>
          </c:tx>
          <c:spPr>
            <a:solidFill>
              <a:srgbClr val="92CDDC"/>
            </a:solidFill>
            <a:ln>
              <a:noFill/>
            </a:ln>
            <a:effectLst/>
          </c:spPr>
          <c:invertIfNegative val="0"/>
          <c:cat>
            <c:strRef>
              <c:f>Taul1!$D$4:$I$4</c:f>
              <c:strCache>
                <c:ptCount val="6"/>
                <c:pt idx="0">
                  <c:v>Turku</c:v>
                </c:pt>
                <c:pt idx="1">
                  <c:v>Espoo</c:v>
                </c:pt>
                <c:pt idx="2">
                  <c:v>Tampere</c:v>
                </c:pt>
                <c:pt idx="3">
                  <c:v>Helsinki</c:v>
                </c:pt>
                <c:pt idx="4">
                  <c:v>Vantaa</c:v>
                </c:pt>
                <c:pt idx="5">
                  <c:v>Oulu</c:v>
                </c:pt>
              </c:strCache>
            </c:strRef>
          </c:cat>
          <c:val>
            <c:numRef>
              <c:f>Taul1!$D$11:$I$11</c:f>
              <c:numCache>
                <c:formatCode>0.0</c:formatCode>
                <c:ptCount val="6"/>
                <c:pt idx="0">
                  <c:v>2.7955437468630457E-2</c:v>
                </c:pt>
                <c:pt idx="1">
                  <c:v>1.1186838083101665E-2</c:v>
                </c:pt>
                <c:pt idx="2">
                  <c:v>2.6919125393880874E-2</c:v>
                </c:pt>
                <c:pt idx="3">
                  <c:v>5.3131534993468002E-3</c:v>
                </c:pt>
                <c:pt idx="4">
                  <c:v>1.6566652984114607E-2</c:v>
                </c:pt>
                <c:pt idx="5">
                  <c:v>9.9651156092362164E-2</c:v>
                </c:pt>
              </c:numCache>
            </c:numRef>
          </c:val>
          <c:extLst>
            <c:ext xmlns:c16="http://schemas.microsoft.com/office/drawing/2014/chart" uri="{C3380CC4-5D6E-409C-BE32-E72D297353CC}">
              <c16:uniqueId val="{00000001-217C-4228-96C8-06EC23F3C1F6}"/>
            </c:ext>
          </c:extLst>
        </c:ser>
        <c:ser>
          <c:idx val="5"/>
          <c:order val="2"/>
          <c:tx>
            <c:strRef>
              <c:f>Taul1!$C$10</c:f>
              <c:strCache>
                <c:ptCount val="1"/>
                <c:pt idx="0">
                  <c:v>Tieliikenne</c:v>
                </c:pt>
              </c:strCache>
            </c:strRef>
          </c:tx>
          <c:spPr>
            <a:solidFill>
              <a:srgbClr val="A6A6A6"/>
            </a:solidFill>
            <a:ln>
              <a:noFill/>
            </a:ln>
            <a:effectLst/>
          </c:spPr>
          <c:invertIfNegative val="0"/>
          <c:cat>
            <c:strRef>
              <c:f>Taul1!$D$4:$I$4</c:f>
              <c:strCache>
                <c:ptCount val="6"/>
                <c:pt idx="0">
                  <c:v>Turku</c:v>
                </c:pt>
                <c:pt idx="1">
                  <c:v>Espoo</c:v>
                </c:pt>
                <c:pt idx="2">
                  <c:v>Tampere</c:v>
                </c:pt>
                <c:pt idx="3">
                  <c:v>Helsinki</c:v>
                </c:pt>
                <c:pt idx="4">
                  <c:v>Vantaa</c:v>
                </c:pt>
                <c:pt idx="5">
                  <c:v>Oulu</c:v>
                </c:pt>
              </c:strCache>
            </c:strRef>
          </c:cat>
          <c:val>
            <c:numRef>
              <c:f>Taul1!$D$10:$I$10</c:f>
              <c:numCache>
                <c:formatCode>0.0</c:formatCode>
                <c:ptCount val="6"/>
                <c:pt idx="0">
                  <c:v>0.78969410593403777</c:v>
                </c:pt>
                <c:pt idx="1">
                  <c:v>1.0025348811852712</c:v>
                </c:pt>
                <c:pt idx="2">
                  <c:v>0.95928207983088987</c:v>
                </c:pt>
                <c:pt idx="3">
                  <c:v>0.75290780760259668</c:v>
                </c:pt>
                <c:pt idx="4">
                  <c:v>1.4823908199078282</c:v>
                </c:pt>
                <c:pt idx="5">
                  <c:v>1.2601101907544712</c:v>
                </c:pt>
              </c:numCache>
            </c:numRef>
          </c:val>
          <c:extLst>
            <c:ext xmlns:c16="http://schemas.microsoft.com/office/drawing/2014/chart" uri="{C3380CC4-5D6E-409C-BE32-E72D297353CC}">
              <c16:uniqueId val="{00000002-217C-4228-96C8-06EC23F3C1F6}"/>
            </c:ext>
          </c:extLst>
        </c:ser>
        <c:ser>
          <c:idx val="4"/>
          <c:order val="3"/>
          <c:tx>
            <c:strRef>
              <c:f>Taul1!$C$9</c:f>
              <c:strCache>
                <c:ptCount val="1"/>
                <c:pt idx="0">
                  <c:v>Erillislämmitys</c:v>
                </c:pt>
              </c:strCache>
            </c:strRef>
          </c:tx>
          <c:spPr>
            <a:solidFill>
              <a:srgbClr val="FFD54F"/>
            </a:solidFill>
            <a:ln>
              <a:noFill/>
            </a:ln>
            <a:effectLst/>
          </c:spPr>
          <c:invertIfNegative val="0"/>
          <c:cat>
            <c:strRef>
              <c:f>Taul1!$D$4:$I$4</c:f>
              <c:strCache>
                <c:ptCount val="6"/>
                <c:pt idx="0">
                  <c:v>Turku</c:v>
                </c:pt>
                <c:pt idx="1">
                  <c:v>Espoo</c:v>
                </c:pt>
                <c:pt idx="2">
                  <c:v>Tampere</c:v>
                </c:pt>
                <c:pt idx="3">
                  <c:v>Helsinki</c:v>
                </c:pt>
                <c:pt idx="4">
                  <c:v>Vantaa</c:v>
                </c:pt>
                <c:pt idx="5">
                  <c:v>Oulu</c:v>
                </c:pt>
              </c:strCache>
            </c:strRef>
          </c:cat>
          <c:val>
            <c:numRef>
              <c:f>Taul1!$D$9:$I$9</c:f>
              <c:numCache>
                <c:formatCode>0.0</c:formatCode>
                <c:ptCount val="6"/>
                <c:pt idx="0">
                  <c:v>0.25124335872808146</c:v>
                </c:pt>
                <c:pt idx="1">
                  <c:v>0.17132640048224676</c:v>
                </c:pt>
                <c:pt idx="2">
                  <c:v>0.21562211428423997</c:v>
                </c:pt>
                <c:pt idx="3">
                  <c:v>0.10644417851004248</c:v>
                </c:pt>
                <c:pt idx="4">
                  <c:v>0.21876477304302214</c:v>
                </c:pt>
                <c:pt idx="5">
                  <c:v>0.2746116318752031</c:v>
                </c:pt>
              </c:numCache>
            </c:numRef>
          </c:val>
          <c:extLst>
            <c:ext xmlns:c16="http://schemas.microsoft.com/office/drawing/2014/chart" uri="{C3380CC4-5D6E-409C-BE32-E72D297353CC}">
              <c16:uniqueId val="{00000003-217C-4228-96C8-06EC23F3C1F6}"/>
            </c:ext>
          </c:extLst>
        </c:ser>
        <c:ser>
          <c:idx val="3"/>
          <c:order val="4"/>
          <c:tx>
            <c:strRef>
              <c:f>Taul1!$C$8</c:f>
              <c:strCache>
                <c:ptCount val="1"/>
                <c:pt idx="0">
                  <c:v>Kaukolämpö</c:v>
                </c:pt>
              </c:strCache>
            </c:strRef>
          </c:tx>
          <c:spPr>
            <a:solidFill>
              <a:srgbClr val="A2D668"/>
            </a:solidFill>
            <a:ln>
              <a:noFill/>
            </a:ln>
            <a:effectLst/>
          </c:spPr>
          <c:invertIfNegative val="0"/>
          <c:cat>
            <c:strRef>
              <c:f>Taul1!$D$4:$I$4</c:f>
              <c:strCache>
                <c:ptCount val="6"/>
                <c:pt idx="0">
                  <c:v>Turku</c:v>
                </c:pt>
                <c:pt idx="1">
                  <c:v>Espoo</c:v>
                </c:pt>
                <c:pt idx="2">
                  <c:v>Tampere</c:v>
                </c:pt>
                <c:pt idx="3">
                  <c:v>Helsinki</c:v>
                </c:pt>
                <c:pt idx="4">
                  <c:v>Vantaa</c:v>
                </c:pt>
                <c:pt idx="5">
                  <c:v>Oulu</c:v>
                </c:pt>
              </c:strCache>
            </c:strRef>
          </c:cat>
          <c:val>
            <c:numRef>
              <c:f>Taul1!$D$8:$I$8</c:f>
              <c:numCache>
                <c:formatCode>0.0</c:formatCode>
                <c:ptCount val="6"/>
                <c:pt idx="0">
                  <c:v>0.47947954618078126</c:v>
                </c:pt>
                <c:pt idx="1">
                  <c:v>0.90482537622679493</c:v>
                </c:pt>
                <c:pt idx="2">
                  <c:v>1.0071986345647264</c:v>
                </c:pt>
                <c:pt idx="3">
                  <c:v>1.7185180450991628</c:v>
                </c:pt>
                <c:pt idx="4">
                  <c:v>0.8517883473612492</c:v>
                </c:pt>
                <c:pt idx="5">
                  <c:v>1.3135513145607123</c:v>
                </c:pt>
              </c:numCache>
            </c:numRef>
          </c:val>
          <c:extLst>
            <c:ext xmlns:c16="http://schemas.microsoft.com/office/drawing/2014/chart" uri="{C3380CC4-5D6E-409C-BE32-E72D297353CC}">
              <c16:uniqueId val="{00000004-217C-4228-96C8-06EC23F3C1F6}"/>
            </c:ext>
          </c:extLst>
        </c:ser>
        <c:ser>
          <c:idx val="2"/>
          <c:order val="5"/>
          <c:tx>
            <c:strRef>
              <c:f>Taul1!$C$7</c:f>
              <c:strCache>
                <c:ptCount val="1"/>
                <c:pt idx="0">
                  <c:v>Maalämpö</c:v>
                </c:pt>
              </c:strCache>
            </c:strRef>
          </c:tx>
          <c:spPr>
            <a:solidFill>
              <a:srgbClr val="FFAE5D"/>
            </a:solidFill>
            <a:ln>
              <a:noFill/>
            </a:ln>
            <a:effectLst/>
          </c:spPr>
          <c:invertIfNegative val="0"/>
          <c:cat>
            <c:strRef>
              <c:f>Taul1!$D$4:$I$4</c:f>
              <c:strCache>
                <c:ptCount val="6"/>
                <c:pt idx="0">
                  <c:v>Turku</c:v>
                </c:pt>
                <c:pt idx="1">
                  <c:v>Espoo</c:v>
                </c:pt>
                <c:pt idx="2">
                  <c:v>Tampere</c:v>
                </c:pt>
                <c:pt idx="3">
                  <c:v>Helsinki</c:v>
                </c:pt>
                <c:pt idx="4">
                  <c:v>Vantaa</c:v>
                </c:pt>
                <c:pt idx="5">
                  <c:v>Oulu</c:v>
                </c:pt>
              </c:strCache>
            </c:strRef>
          </c:cat>
          <c:val>
            <c:numRef>
              <c:f>Taul1!$D$7:$I$7</c:f>
              <c:numCache>
                <c:formatCode>0.0</c:formatCode>
                <c:ptCount val="6"/>
                <c:pt idx="0">
                  <c:v>8.6261542513234347E-3</c:v>
                </c:pt>
                <c:pt idx="1">
                  <c:v>9.2853076213786061E-3</c:v>
                </c:pt>
                <c:pt idx="2">
                  <c:v>6.479936684082168E-3</c:v>
                </c:pt>
                <c:pt idx="3">
                  <c:v>2.4502984120358408E-3</c:v>
                </c:pt>
                <c:pt idx="4">
                  <c:v>5.9222628633353062E-3</c:v>
                </c:pt>
                <c:pt idx="5">
                  <c:v>8.2235412738832225E-3</c:v>
                </c:pt>
              </c:numCache>
            </c:numRef>
          </c:val>
          <c:extLst>
            <c:ext xmlns:c16="http://schemas.microsoft.com/office/drawing/2014/chart" uri="{C3380CC4-5D6E-409C-BE32-E72D297353CC}">
              <c16:uniqueId val="{00000005-217C-4228-96C8-06EC23F3C1F6}"/>
            </c:ext>
          </c:extLst>
        </c:ser>
        <c:ser>
          <c:idx val="1"/>
          <c:order val="6"/>
          <c:tx>
            <c:strRef>
              <c:f>Taul1!$C$6</c:f>
              <c:strCache>
                <c:ptCount val="1"/>
                <c:pt idx="0">
                  <c:v>Sähkölämmitys</c:v>
                </c:pt>
              </c:strCache>
            </c:strRef>
          </c:tx>
          <c:spPr>
            <a:solidFill>
              <a:srgbClr val="C4BD97"/>
            </a:solidFill>
            <a:ln>
              <a:noFill/>
            </a:ln>
            <a:effectLst/>
          </c:spPr>
          <c:invertIfNegative val="0"/>
          <c:cat>
            <c:strRef>
              <c:f>Taul1!$D$4:$I$4</c:f>
              <c:strCache>
                <c:ptCount val="6"/>
                <c:pt idx="0">
                  <c:v>Turku</c:v>
                </c:pt>
                <c:pt idx="1">
                  <c:v>Espoo</c:v>
                </c:pt>
                <c:pt idx="2">
                  <c:v>Tampere</c:v>
                </c:pt>
                <c:pt idx="3">
                  <c:v>Helsinki</c:v>
                </c:pt>
                <c:pt idx="4">
                  <c:v>Vantaa</c:v>
                </c:pt>
                <c:pt idx="5">
                  <c:v>Oulu</c:v>
                </c:pt>
              </c:strCache>
            </c:strRef>
          </c:cat>
          <c:val>
            <c:numRef>
              <c:f>Taul1!$D$6:$I$6</c:f>
              <c:numCache>
                <c:formatCode>0.0</c:formatCode>
                <c:ptCount val="6"/>
                <c:pt idx="0">
                  <c:v>7.1286777545006036E-2</c:v>
                </c:pt>
                <c:pt idx="1">
                  <c:v>7.1751993568780231E-2</c:v>
                </c:pt>
                <c:pt idx="2">
                  <c:v>6.4762185641099229E-2</c:v>
                </c:pt>
                <c:pt idx="3">
                  <c:v>3.0808555925064023E-2</c:v>
                </c:pt>
                <c:pt idx="4">
                  <c:v>8.9756452641036724E-2</c:v>
                </c:pt>
                <c:pt idx="5">
                  <c:v>0.13899234826842147</c:v>
                </c:pt>
              </c:numCache>
            </c:numRef>
          </c:val>
          <c:extLst>
            <c:ext xmlns:c16="http://schemas.microsoft.com/office/drawing/2014/chart" uri="{C3380CC4-5D6E-409C-BE32-E72D297353CC}">
              <c16:uniqueId val="{00000006-217C-4228-96C8-06EC23F3C1F6}"/>
            </c:ext>
          </c:extLst>
        </c:ser>
        <c:ser>
          <c:idx val="0"/>
          <c:order val="7"/>
          <c:tx>
            <c:strRef>
              <c:f>Taul1!$C$5</c:f>
              <c:strCache>
                <c:ptCount val="1"/>
                <c:pt idx="0">
                  <c:v>Kuluttajien sähkönkulutus</c:v>
                </c:pt>
              </c:strCache>
            </c:strRef>
          </c:tx>
          <c:spPr>
            <a:solidFill>
              <a:srgbClr val="DA9694"/>
            </a:solidFill>
            <a:ln>
              <a:noFill/>
            </a:ln>
            <a:effectLst/>
          </c:spPr>
          <c:invertIfNegative val="0"/>
          <c:cat>
            <c:strRef>
              <c:f>Taul1!$D$4:$I$4</c:f>
              <c:strCache>
                <c:ptCount val="6"/>
                <c:pt idx="0">
                  <c:v>Turku</c:v>
                </c:pt>
                <c:pt idx="1">
                  <c:v>Espoo</c:v>
                </c:pt>
                <c:pt idx="2">
                  <c:v>Tampere</c:v>
                </c:pt>
                <c:pt idx="3">
                  <c:v>Helsinki</c:v>
                </c:pt>
                <c:pt idx="4">
                  <c:v>Vantaa</c:v>
                </c:pt>
                <c:pt idx="5">
                  <c:v>Oulu</c:v>
                </c:pt>
              </c:strCache>
            </c:strRef>
          </c:cat>
          <c:val>
            <c:numRef>
              <c:f>Taul1!$D$5:$I$5</c:f>
              <c:numCache>
                <c:formatCode>0.0</c:formatCode>
                <c:ptCount val="6"/>
                <c:pt idx="0">
                  <c:v>0.38801709289893133</c:v>
                </c:pt>
                <c:pt idx="1">
                  <c:v>0.42027437051921507</c:v>
                </c:pt>
                <c:pt idx="2">
                  <c:v>0.36577864665835819</c:v>
                </c:pt>
                <c:pt idx="3">
                  <c:v>0.41019051219211727</c:v>
                </c:pt>
                <c:pt idx="4">
                  <c:v>0.40739043248709744</c:v>
                </c:pt>
                <c:pt idx="5">
                  <c:v>0.32443466942671084</c:v>
                </c:pt>
              </c:numCache>
            </c:numRef>
          </c:val>
          <c:extLst>
            <c:ext xmlns:c16="http://schemas.microsoft.com/office/drawing/2014/chart" uri="{C3380CC4-5D6E-409C-BE32-E72D297353CC}">
              <c16:uniqueId val="{00000007-217C-4228-96C8-06EC23F3C1F6}"/>
            </c:ext>
          </c:extLst>
        </c:ser>
        <c:dLbls>
          <c:showLegendKey val="0"/>
          <c:showVal val="0"/>
          <c:showCatName val="0"/>
          <c:showSerName val="0"/>
          <c:showPercent val="0"/>
          <c:showBubbleSize val="0"/>
        </c:dLbls>
        <c:gapWidth val="55"/>
        <c:overlap val="100"/>
        <c:axId val="426175240"/>
        <c:axId val="228771192"/>
      </c:barChart>
      <c:catAx>
        <c:axId val="42617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28771192"/>
        <c:crosses val="autoZero"/>
        <c:auto val="1"/>
        <c:lblAlgn val="ctr"/>
        <c:lblOffset val="100"/>
        <c:noMultiLvlLbl val="0"/>
      </c:catAx>
      <c:valAx>
        <c:axId val="228771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 CO</a:t>
                </a:r>
                <a:r>
                  <a:rPr lang="en-US" baseline="-25000"/>
                  <a:t>2</a:t>
                </a:r>
                <a:r>
                  <a:rPr lang="en-US"/>
                  <a:t>-ekv/asukas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6175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55925" cy="496888"/>
          </a:xfrm>
          <a:prstGeom prst="rect">
            <a:avLst/>
          </a:prstGeom>
          <a:noFill/>
          <a:ln>
            <a:noFill/>
          </a:ln>
          <a:effectLst/>
        </p:spPr>
        <p:txBody>
          <a:bodyPr vert="horz" wrap="square" lIns="91586" tIns="45793" rIns="91586" bIns="45793" numCol="1" anchor="t" anchorCtr="0" compatLnSpc="1">
            <a:prstTxWarp prst="textNoShape">
              <a:avLst/>
            </a:prstTxWarp>
          </a:bodyPr>
          <a:lstStyle>
            <a:lvl1pPr>
              <a:defRPr sz="1200" b="0">
                <a:latin typeface="Arial" charset="0"/>
              </a:defRPr>
            </a:lvl1pPr>
          </a:lstStyle>
          <a:p>
            <a:pPr>
              <a:defRPr/>
            </a:pPr>
            <a:endParaRPr lang="en-GB"/>
          </a:p>
        </p:txBody>
      </p:sp>
      <p:sp>
        <p:nvSpPr>
          <p:cNvPr id="90115" name="Rectangle 3"/>
          <p:cNvSpPr>
            <a:spLocks noGrp="1" noChangeArrowheads="1"/>
          </p:cNvSpPr>
          <p:nvPr>
            <p:ph type="dt" sz="quarter" idx="1"/>
          </p:nvPr>
        </p:nvSpPr>
        <p:spPr bwMode="auto">
          <a:xfrm>
            <a:off x="3862388" y="0"/>
            <a:ext cx="2955925" cy="496888"/>
          </a:xfrm>
          <a:prstGeom prst="rect">
            <a:avLst/>
          </a:prstGeom>
          <a:noFill/>
          <a:ln>
            <a:noFill/>
          </a:ln>
          <a:effectLst/>
        </p:spPr>
        <p:txBody>
          <a:bodyPr vert="horz" wrap="square" lIns="91586" tIns="45793" rIns="91586" bIns="45793" numCol="1" anchor="t" anchorCtr="0" compatLnSpc="1">
            <a:prstTxWarp prst="textNoShape">
              <a:avLst/>
            </a:prstTxWarp>
          </a:bodyPr>
          <a:lstStyle>
            <a:lvl1pPr algn="r">
              <a:defRPr sz="1200" b="0">
                <a:latin typeface="Arial" charset="0"/>
              </a:defRPr>
            </a:lvl1pPr>
          </a:lstStyle>
          <a:p>
            <a:pPr>
              <a:defRPr/>
            </a:pPr>
            <a:endParaRPr lang="en-GB"/>
          </a:p>
        </p:txBody>
      </p:sp>
      <p:sp>
        <p:nvSpPr>
          <p:cNvPr id="90116" name="Rectangle 4"/>
          <p:cNvSpPr>
            <a:spLocks noGrp="1" noChangeArrowheads="1"/>
          </p:cNvSpPr>
          <p:nvPr>
            <p:ph type="ftr" sz="quarter" idx="2"/>
          </p:nvPr>
        </p:nvSpPr>
        <p:spPr bwMode="auto">
          <a:xfrm>
            <a:off x="0" y="9432925"/>
            <a:ext cx="2955925" cy="496888"/>
          </a:xfrm>
          <a:prstGeom prst="rect">
            <a:avLst/>
          </a:prstGeom>
          <a:noFill/>
          <a:ln>
            <a:noFill/>
          </a:ln>
          <a:effectLst/>
        </p:spPr>
        <p:txBody>
          <a:bodyPr vert="horz" wrap="square" lIns="91586" tIns="45793" rIns="91586" bIns="45793" numCol="1" anchor="b" anchorCtr="0" compatLnSpc="1">
            <a:prstTxWarp prst="textNoShape">
              <a:avLst/>
            </a:prstTxWarp>
          </a:bodyPr>
          <a:lstStyle>
            <a:lvl1pPr>
              <a:defRPr sz="1200" b="0">
                <a:latin typeface="Arial" charset="0"/>
              </a:defRPr>
            </a:lvl1pPr>
          </a:lstStyle>
          <a:p>
            <a:pPr>
              <a:defRPr/>
            </a:pPr>
            <a:endParaRPr lang="en-GB"/>
          </a:p>
        </p:txBody>
      </p:sp>
      <p:sp>
        <p:nvSpPr>
          <p:cNvPr id="90117" name="Rectangle 5"/>
          <p:cNvSpPr>
            <a:spLocks noGrp="1" noChangeArrowheads="1"/>
          </p:cNvSpPr>
          <p:nvPr>
            <p:ph type="sldNum" sz="quarter" idx="3"/>
          </p:nvPr>
        </p:nvSpPr>
        <p:spPr bwMode="auto">
          <a:xfrm>
            <a:off x="3862388" y="9432925"/>
            <a:ext cx="2955925" cy="496888"/>
          </a:xfrm>
          <a:prstGeom prst="rect">
            <a:avLst/>
          </a:prstGeom>
          <a:noFill/>
          <a:ln>
            <a:noFill/>
          </a:ln>
          <a:effectLst/>
        </p:spPr>
        <p:txBody>
          <a:bodyPr vert="horz" wrap="square" lIns="91586" tIns="45793" rIns="91586" bIns="45793" numCol="1" anchor="b" anchorCtr="0" compatLnSpc="1">
            <a:prstTxWarp prst="textNoShape">
              <a:avLst/>
            </a:prstTxWarp>
          </a:bodyPr>
          <a:lstStyle>
            <a:lvl1pPr algn="r">
              <a:defRPr sz="1200" b="0"/>
            </a:lvl1pPr>
          </a:lstStyle>
          <a:p>
            <a:fld id="{BFFFABD1-4DAD-431F-802E-4E96C2A83126}"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5925" cy="496888"/>
          </a:xfrm>
          <a:prstGeom prst="rect">
            <a:avLst/>
          </a:prstGeom>
          <a:noFill/>
          <a:ln>
            <a:noFill/>
          </a:ln>
          <a:effectLst/>
        </p:spPr>
        <p:txBody>
          <a:bodyPr vert="horz" wrap="square" lIns="91586" tIns="45793" rIns="91586" bIns="45793" numCol="1" anchor="t" anchorCtr="0" compatLnSpc="1">
            <a:prstTxWarp prst="textNoShape">
              <a:avLst/>
            </a:prstTxWarp>
          </a:bodyPr>
          <a:lstStyle>
            <a:lvl1pPr>
              <a:defRPr sz="1200" b="0">
                <a:latin typeface="Arial" charset="0"/>
              </a:defRPr>
            </a:lvl1pPr>
          </a:lstStyle>
          <a:p>
            <a:pPr>
              <a:defRPr/>
            </a:pPr>
            <a:endParaRPr lang="en-GB"/>
          </a:p>
        </p:txBody>
      </p:sp>
      <p:sp>
        <p:nvSpPr>
          <p:cNvPr id="5123" name="Rectangle 3"/>
          <p:cNvSpPr>
            <a:spLocks noGrp="1" noChangeArrowheads="1"/>
          </p:cNvSpPr>
          <p:nvPr>
            <p:ph type="dt" idx="1"/>
          </p:nvPr>
        </p:nvSpPr>
        <p:spPr bwMode="auto">
          <a:xfrm>
            <a:off x="3862388" y="0"/>
            <a:ext cx="2955925" cy="496888"/>
          </a:xfrm>
          <a:prstGeom prst="rect">
            <a:avLst/>
          </a:prstGeom>
          <a:noFill/>
          <a:ln>
            <a:noFill/>
          </a:ln>
          <a:effectLst/>
        </p:spPr>
        <p:txBody>
          <a:bodyPr vert="horz" wrap="square" lIns="91586" tIns="45793" rIns="91586" bIns="45793" numCol="1" anchor="t" anchorCtr="0" compatLnSpc="1">
            <a:prstTxWarp prst="textNoShape">
              <a:avLst/>
            </a:prstTxWarp>
          </a:bodyPr>
          <a:lstStyle>
            <a:lvl1pPr algn="r">
              <a:defRPr sz="1200" b="0">
                <a:latin typeface="Arial" charset="0"/>
              </a:defRPr>
            </a:lvl1pPr>
          </a:lstStyle>
          <a:p>
            <a:pPr>
              <a:defRPr/>
            </a:pPr>
            <a:endParaRPr lang="en-GB"/>
          </a:p>
        </p:txBody>
      </p:sp>
      <p:sp>
        <p:nvSpPr>
          <p:cNvPr id="33796" name="Rectangle 4"/>
          <p:cNvSpPr>
            <a:spLocks noGrp="1" noRot="1" noChangeAspect="1" noChangeArrowheads="1" noTextEdit="1"/>
          </p:cNvSpPr>
          <p:nvPr>
            <p:ph type="sldImg" idx="2"/>
          </p:nvPr>
        </p:nvSpPr>
        <p:spPr bwMode="auto">
          <a:xfrm>
            <a:off x="9271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1038" y="4716463"/>
            <a:ext cx="5457825" cy="4470400"/>
          </a:xfrm>
          <a:prstGeom prst="rect">
            <a:avLst/>
          </a:prstGeom>
          <a:noFill/>
          <a:ln>
            <a:noFill/>
          </a:ln>
          <a:effectLst/>
        </p:spPr>
        <p:txBody>
          <a:bodyPr vert="horz" wrap="square" lIns="91586" tIns="45793" rIns="91586" bIns="4579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32925"/>
            <a:ext cx="2955925" cy="496888"/>
          </a:xfrm>
          <a:prstGeom prst="rect">
            <a:avLst/>
          </a:prstGeom>
          <a:noFill/>
          <a:ln>
            <a:noFill/>
          </a:ln>
          <a:effectLst/>
        </p:spPr>
        <p:txBody>
          <a:bodyPr vert="horz" wrap="square" lIns="91586" tIns="45793" rIns="91586" bIns="45793" numCol="1" anchor="b" anchorCtr="0" compatLnSpc="1">
            <a:prstTxWarp prst="textNoShape">
              <a:avLst/>
            </a:prstTxWarp>
          </a:bodyPr>
          <a:lstStyle>
            <a:lvl1pPr>
              <a:defRPr sz="1200" b="0">
                <a:latin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62388" y="9432925"/>
            <a:ext cx="2955925" cy="496888"/>
          </a:xfrm>
          <a:prstGeom prst="rect">
            <a:avLst/>
          </a:prstGeom>
          <a:noFill/>
          <a:ln>
            <a:noFill/>
          </a:ln>
          <a:effectLst/>
        </p:spPr>
        <p:txBody>
          <a:bodyPr vert="horz" wrap="square" lIns="91586" tIns="45793" rIns="91586" bIns="45793" numCol="1" anchor="b" anchorCtr="0" compatLnSpc="1">
            <a:prstTxWarp prst="textNoShape">
              <a:avLst/>
            </a:prstTxWarp>
          </a:bodyPr>
          <a:lstStyle>
            <a:lvl1pPr algn="r">
              <a:defRPr sz="1200" b="0"/>
            </a:lvl1pPr>
          </a:lstStyle>
          <a:p>
            <a:fld id="{AF6F977F-D0CD-49C8-8787-276A2B08779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2C763FE-684A-4D7F-9F18-B09CBEA4F1BE}" type="slidenum">
              <a:rPr lang="en-GB" altLang="en-US" b="0"/>
              <a:pPr eaLnBrk="1" hangingPunct="1"/>
              <a:t>1</a:t>
            </a:fld>
            <a:endParaRPr lang="en-GB" altLang="en-US" b="0"/>
          </a:p>
        </p:txBody>
      </p:sp>
      <p:sp>
        <p:nvSpPr>
          <p:cNvPr id="34819" name="Rectangle 2"/>
          <p:cNvSpPr>
            <a:spLocks noGrp="1" noRot="1" noChangeAspect="1" noChangeArrowheads="1" noTextEdit="1"/>
          </p:cNvSpPr>
          <p:nvPr>
            <p:ph type="sldImg"/>
          </p:nvPr>
        </p:nvSpPr>
        <p:spPr>
          <a:xfrm>
            <a:off x="936625" y="750888"/>
            <a:ext cx="4949825" cy="3711575"/>
          </a:xfrm>
          <a:ln/>
        </p:spPr>
      </p:sp>
      <p:sp>
        <p:nvSpPr>
          <p:cNvPr id="34820" name="Rectangle 3"/>
          <p:cNvSpPr>
            <a:spLocks noGrp="1" noChangeArrowheads="1"/>
          </p:cNvSpPr>
          <p:nvPr>
            <p:ph type="body" idx="1"/>
          </p:nvPr>
        </p:nvSpPr>
        <p:spPr>
          <a:xfrm>
            <a:off x="909638" y="4716463"/>
            <a:ext cx="50006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b="1">
                <a:solidFill>
                  <a:srgbClr val="FF0000"/>
                </a:solidFill>
                <a:latin typeface="Arial" panose="020B0604020202020204" pitchFamily="34" charset="0"/>
              </a:rPr>
              <a:t>Please see the notes below</a:t>
            </a:r>
            <a:r>
              <a:rPr lang="en-US" altLang="en-US" sz="1800" b="1" baseline="0">
                <a:solidFill>
                  <a:srgbClr val="FF0000"/>
                </a:solidFill>
                <a:latin typeface="Arial" panose="020B0604020202020204" pitchFamily="34" charset="0"/>
              </a:rPr>
              <a:t> the slides for suggestions on how to fill the template for your territory. </a:t>
            </a:r>
          </a:p>
          <a:p>
            <a:pPr eaLnBrk="1" hangingPunct="1"/>
            <a:r>
              <a:rPr lang="en-US" altLang="en-US" baseline="0">
                <a:latin typeface="Arial" panose="020B0604020202020204" pitchFamily="34" charset="0"/>
              </a:rPr>
              <a:t>“CC”: Climate Change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aseline="0">
                <a:latin typeface="Arial" panose="020B0604020202020204" pitchFamily="34" charset="0"/>
              </a:rPr>
              <a:t>“CCA” (in subsequent pages): Climate Change Adaptation</a:t>
            </a:r>
          </a:p>
          <a:p>
            <a:pPr eaLnBrk="1" hangingPunct="1"/>
            <a:endParaRPr lang="en-US" altLang="en-US" baseline="0">
              <a:latin typeface="Arial" panose="020B0604020202020204" pitchFamily="34" charset="0"/>
            </a:endParaRPr>
          </a:p>
          <a:p>
            <a:pPr eaLnBrk="1" hangingPunct="1"/>
            <a:r>
              <a:rPr lang="en-US" altLang="en-US" baseline="0">
                <a:latin typeface="Arial" panose="020B0604020202020204" pitchFamily="34" charset="0"/>
              </a:rPr>
              <a:t>Instructions: </a:t>
            </a:r>
          </a:p>
          <a:p>
            <a:pPr marL="171450" indent="-171450" eaLnBrk="1" hangingPunct="1">
              <a:buFont typeface="Arial" panose="020B0604020202020204" pitchFamily="34" charset="0"/>
              <a:buChar char="•"/>
            </a:pPr>
            <a:r>
              <a:rPr lang="en-US" altLang="en-US" baseline="0">
                <a:latin typeface="Arial" panose="020B0604020202020204" pitchFamily="34" charset="0"/>
              </a:rPr>
              <a:t>Add the name of your territory on top + </a:t>
            </a:r>
            <a:r>
              <a:rPr lang="en-US" altLang="en-US" baseline="0" err="1">
                <a:latin typeface="Arial" panose="020B0604020202020204" pitchFamily="34" charset="0"/>
              </a:rPr>
              <a:t>organisations</a:t>
            </a:r>
            <a:r>
              <a:rPr lang="en-US" altLang="en-US" baseline="0">
                <a:latin typeface="Arial" panose="020B0604020202020204" pitchFamily="34" charset="0"/>
              </a:rPr>
              <a:t> involved in the peer review presentation – If needed, create additional slide.</a:t>
            </a:r>
          </a:p>
          <a:p>
            <a:pPr marL="171450" indent="-171450" eaLnBrk="1" hangingPunct="1">
              <a:buFont typeface="Arial" panose="020B0604020202020204" pitchFamily="34" charset="0"/>
              <a:buChar char="•"/>
            </a:pPr>
            <a:r>
              <a:rPr lang="en-US" altLang="en-US" baseline="0">
                <a:latin typeface="Arial" panose="020B0604020202020204" pitchFamily="34" charset="0"/>
              </a:rPr>
              <a:t>Make a shortlist of the key CC impacts in your territory that you want to discuss -– If needed, create additional slide.</a:t>
            </a: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56D0C86-7885-48AA-8CA5-FCB869AE82BA}" type="slidenum">
              <a:rPr lang="en-GB" altLang="en-US" b="0"/>
              <a:pPr eaLnBrk="1" hangingPunct="1"/>
              <a:t>16</a:t>
            </a:fld>
            <a:endParaRPr lang="en-GB" altLang="en-US" b="0"/>
          </a:p>
        </p:txBody>
      </p:sp>
      <p:sp>
        <p:nvSpPr>
          <p:cNvPr id="35843" name="Rectangle 2"/>
          <p:cNvSpPr>
            <a:spLocks noGrp="1" noRot="1" noChangeAspect="1" noChangeArrowheads="1" noTextEdit="1"/>
          </p:cNvSpPr>
          <p:nvPr>
            <p:ph type="sldImg"/>
          </p:nvPr>
        </p:nvSpPr>
        <p:spPr>
          <a:xfrm>
            <a:off x="936625" y="750888"/>
            <a:ext cx="4949825" cy="3711575"/>
          </a:xfrm>
          <a:ln/>
        </p:spPr>
      </p:sp>
      <p:sp>
        <p:nvSpPr>
          <p:cNvPr id="35844" name="Rectangle 3"/>
          <p:cNvSpPr>
            <a:spLocks noGrp="1" noChangeArrowheads="1"/>
          </p:cNvSpPr>
          <p:nvPr>
            <p:ph type="body" idx="1"/>
          </p:nvPr>
        </p:nvSpPr>
        <p:spPr>
          <a:xfrm>
            <a:off x="909638" y="4716463"/>
            <a:ext cx="50006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GB" altLang="en-US" sz="1000" b="1">
                <a:latin typeface="Arial" panose="020B0604020202020204" pitchFamily="34" charset="0"/>
              </a:rPr>
              <a:t>Instructions:</a:t>
            </a:r>
          </a:p>
          <a:p>
            <a:pPr marL="228600" indent="-228600" eaLnBrk="1" hangingPunct="1">
              <a:lnSpc>
                <a:spcPct val="80000"/>
              </a:lnSpc>
              <a:buFont typeface="Arial" panose="020B0604020202020204" pitchFamily="34" charset="0"/>
              <a:buChar char="•"/>
            </a:pPr>
            <a:r>
              <a:rPr lang="en-US" altLang="en-US" sz="1000">
                <a:latin typeface="Arial" panose="020B0604020202020204" pitchFamily="34" charset="0"/>
              </a:rPr>
              <a:t>The questions/topics you wish to</a:t>
            </a:r>
            <a:r>
              <a:rPr lang="en-US" altLang="en-US" sz="1000" baseline="0">
                <a:latin typeface="Arial" panose="020B0604020202020204" pitchFamily="34" charset="0"/>
              </a:rPr>
              <a:t> discuss (by dimension) </a:t>
            </a:r>
            <a:r>
              <a:rPr lang="en-US" altLang="en-US" sz="1000">
                <a:latin typeface="Arial" panose="020B0604020202020204" pitchFamily="34" charset="0"/>
              </a:rPr>
              <a:t>are repeated in this last slide, and </a:t>
            </a:r>
            <a:r>
              <a:rPr lang="en-US" altLang="en-US" sz="1000" b="1">
                <a:latin typeface="Arial" panose="020B0604020202020204" pitchFamily="34" charset="0"/>
              </a:rPr>
              <a:t>stay on the screen during the discussion</a:t>
            </a:r>
            <a:r>
              <a:rPr lang="en-US" altLang="en-US" sz="1000">
                <a:latin typeface="Arial" panose="020B0604020202020204" pitchFamily="34" charset="0"/>
              </a:rPr>
              <a:t>.</a:t>
            </a:r>
          </a:p>
          <a:p>
            <a:pPr marL="228600" indent="-228600" eaLnBrk="1" hangingPunct="1">
              <a:lnSpc>
                <a:spcPct val="80000"/>
              </a:lnSpc>
              <a:buFont typeface="Arial" panose="020B0604020202020204" pitchFamily="34" charset="0"/>
              <a:buChar char="•"/>
            </a:pPr>
            <a:r>
              <a:rPr lang="en-GB" altLang="en-US" sz="1000">
                <a:latin typeface="Arial" panose="020B0604020202020204" pitchFamily="34" charset="0"/>
              </a:rPr>
              <a:t>Here again the example above show 3 examples of dimension but you will substitute them with the dimensions of your choice (3 or more)</a:t>
            </a:r>
          </a:p>
        </p:txBody>
      </p:sp>
    </p:spTree>
    <p:extLst>
      <p:ext uri="{BB962C8B-B14F-4D97-AF65-F5344CB8AC3E}">
        <p14:creationId xmlns:p14="http://schemas.microsoft.com/office/powerpoint/2010/main" val="146664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0E83379-FD90-4256-AF14-FCF46883EC79}" type="slidenum">
              <a:rPr lang="en-GB" altLang="en-US" b="0"/>
              <a:pPr eaLnBrk="1" hangingPunct="1"/>
              <a:t>17</a:t>
            </a:fld>
            <a:endParaRPr lang="en-GB" altLang="en-US" b="0"/>
          </a:p>
        </p:txBody>
      </p:sp>
      <p:sp>
        <p:nvSpPr>
          <p:cNvPr id="56323" name="Rectangle 2"/>
          <p:cNvSpPr>
            <a:spLocks noGrp="1" noRot="1" noChangeAspect="1" noChangeArrowheads="1" noTextEdit="1"/>
          </p:cNvSpPr>
          <p:nvPr>
            <p:ph type="sldImg"/>
          </p:nvPr>
        </p:nvSpPr>
        <p:spPr>
          <a:xfrm>
            <a:off x="936625" y="750888"/>
            <a:ext cx="4949825" cy="3711575"/>
          </a:xfrm>
          <a:ln/>
        </p:spPr>
      </p:sp>
      <p:sp>
        <p:nvSpPr>
          <p:cNvPr id="56324" name="Rectangle 3"/>
          <p:cNvSpPr>
            <a:spLocks noGrp="1" noChangeArrowheads="1"/>
          </p:cNvSpPr>
          <p:nvPr>
            <p:ph type="body" idx="1"/>
          </p:nvPr>
        </p:nvSpPr>
        <p:spPr>
          <a:xfrm>
            <a:off x="909638" y="4716463"/>
            <a:ext cx="50006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GB" altLang="en-US" sz="1000" b="0">
                <a:latin typeface="Arial" panose="020B0604020202020204" pitchFamily="34" charset="0"/>
              </a:rPr>
              <a:t>Instructions:</a:t>
            </a:r>
            <a:r>
              <a:rPr lang="en-GB" altLang="en-US" sz="1000" b="0" baseline="0">
                <a:latin typeface="Arial" panose="020B0604020202020204" pitchFamily="34" charset="0"/>
              </a:rPr>
              <a:t> </a:t>
            </a:r>
            <a:endParaRPr lang="en-GB" altLang="en-US" sz="1000" b="0">
              <a:latin typeface="Arial" panose="020B0604020202020204" pitchFamily="34" charset="0"/>
            </a:endParaRPr>
          </a:p>
          <a:p>
            <a:pPr marL="228600" indent="-228600" eaLnBrk="1" hangingPunct="1">
              <a:lnSpc>
                <a:spcPct val="80000"/>
              </a:lnSpc>
            </a:pPr>
            <a:endParaRPr lang="en-GB" altLang="en-US" sz="1000">
              <a:latin typeface="Arial" panose="020B0604020202020204" pitchFamily="34" charset="0"/>
            </a:endParaRPr>
          </a:p>
          <a:p>
            <a:pPr marL="228600" indent="-228600" eaLnBrk="1" hangingPunct="1">
              <a:lnSpc>
                <a:spcPct val="80000"/>
              </a:lnSpc>
              <a:buFont typeface="Arial" panose="020B0604020202020204" pitchFamily="34" charset="0"/>
              <a:buChar char="•"/>
            </a:pPr>
            <a:r>
              <a:rPr lang="en-GB" altLang="en-US" sz="1000">
                <a:latin typeface="Arial" panose="020B0604020202020204" pitchFamily="34" charset="0"/>
              </a:rPr>
              <a:t>In</a:t>
            </a:r>
            <a:r>
              <a:rPr lang="en-GB" altLang="en-US" sz="1000" baseline="0">
                <a:latin typeface="Arial" panose="020B0604020202020204" pitchFamily="34" charset="0"/>
              </a:rPr>
              <a:t> each of the 3+ shortlisted dimension to discuss, </a:t>
            </a:r>
            <a:r>
              <a:rPr lang="en-GB" altLang="en-US" sz="1000">
                <a:latin typeface="Arial" panose="020B0604020202020204" pitchFamily="34" charset="0"/>
              </a:rPr>
              <a:t>formulate the questions you would like to address with your peers (note</a:t>
            </a:r>
            <a:r>
              <a:rPr lang="en-GB" altLang="en-US" sz="1000" baseline="0">
                <a:latin typeface="Arial" panose="020B0604020202020204" pitchFamily="34" charset="0"/>
              </a:rPr>
              <a:t> that </a:t>
            </a:r>
            <a:r>
              <a:rPr lang="en-GB" altLang="en-US" sz="1000" i="1">
                <a:solidFill>
                  <a:srgbClr val="0070C0"/>
                </a:solidFill>
              </a:rPr>
              <a:t>“State-of-play” does not necessarily trigger questions but it can contextualise why you decided to chose your 3+ dimensions</a:t>
            </a:r>
            <a:r>
              <a:rPr lang="en-GB" altLang="en-US" sz="1000">
                <a:solidFill>
                  <a:srgbClr val="000066"/>
                </a:solidFill>
              </a:rPr>
              <a:t>)</a:t>
            </a:r>
            <a:r>
              <a:rPr lang="en-GB" altLang="en-US" sz="1000">
                <a:latin typeface="Arial" panose="020B0604020202020204" pitchFamily="34" charset="0"/>
              </a:rPr>
              <a:t>. </a:t>
            </a:r>
          </a:p>
          <a:p>
            <a:pPr marL="228600" indent="-228600" eaLnBrk="1" hangingPunct="1">
              <a:lnSpc>
                <a:spcPct val="80000"/>
              </a:lnSpc>
              <a:buFont typeface="Arial" panose="020B0604020202020204" pitchFamily="34" charset="0"/>
              <a:buChar char="•"/>
            </a:pPr>
            <a:r>
              <a:rPr lang="en-GB" altLang="en-US" sz="1000">
                <a:latin typeface="Arial" panose="020B0604020202020204" pitchFamily="34" charset="0"/>
              </a:rPr>
              <a:t>In the slide above, the dimension DIRECTIONALITY is</a:t>
            </a:r>
            <a:r>
              <a:rPr lang="en-GB" altLang="en-US" sz="1000" baseline="0">
                <a:latin typeface="Arial" panose="020B0604020202020204" pitchFamily="34" charset="0"/>
              </a:rPr>
              <a:t> given as an example. </a:t>
            </a:r>
            <a:r>
              <a:rPr lang="en-GB" altLang="en-US" sz="1000" b="1" baseline="0">
                <a:latin typeface="Arial" panose="020B0604020202020204" pitchFamily="34" charset="0"/>
              </a:rPr>
              <a:t>Modify it if you want to address another dimension</a:t>
            </a:r>
            <a:endParaRPr lang="en-US" altLang="en-US" sz="1000" b="1">
              <a:latin typeface="Arial" panose="020B0604020202020204" pitchFamily="34" charset="0"/>
            </a:endParaRPr>
          </a:p>
          <a:p>
            <a:pPr marL="228600" indent="-228600" eaLnBrk="1" hangingPunct="1">
              <a:lnSpc>
                <a:spcPct val="80000"/>
              </a:lnSpc>
              <a:buFont typeface="Arial" panose="020B0604020202020204" pitchFamily="34" charset="0"/>
              <a:buChar char="•"/>
            </a:pPr>
            <a:r>
              <a:rPr lang="en-US" altLang="en-US" sz="1000">
                <a:latin typeface="Arial" panose="020B0604020202020204" pitchFamily="34" charset="0"/>
              </a:rPr>
              <a:t>More than 1 question can be formulated for each</a:t>
            </a:r>
            <a:r>
              <a:rPr lang="en-US" altLang="en-US" sz="1000" baseline="0">
                <a:latin typeface="Arial" panose="020B0604020202020204" pitchFamily="34" charset="0"/>
              </a:rPr>
              <a:t> of the 3 topics to discuss </a:t>
            </a:r>
            <a:r>
              <a:rPr lang="en-GB" altLang="en-US" sz="800" baseline="0">
                <a:latin typeface="Arial" panose="020B0604020202020204" pitchFamily="34" charset="0"/>
              </a:rPr>
              <a:t>(</a:t>
            </a:r>
            <a:r>
              <a:rPr lang="en-GB" altLang="en-US" sz="800" i="1">
                <a:solidFill>
                  <a:srgbClr val="0070C0"/>
                </a:solidFill>
              </a:rPr>
              <a:t>“State-of-play”</a:t>
            </a:r>
            <a:r>
              <a:rPr lang="en-GB" altLang="en-US" sz="800" i="1">
                <a:solidFill>
                  <a:schemeClr val="accent4"/>
                </a:solidFill>
              </a:rPr>
              <a:t>,</a:t>
            </a:r>
            <a:r>
              <a:rPr lang="en-GB" altLang="en-US" sz="800" i="1">
                <a:solidFill>
                  <a:srgbClr val="0070C0"/>
                </a:solidFill>
              </a:rPr>
              <a:t> </a:t>
            </a:r>
            <a:r>
              <a:rPr lang="en-GB" altLang="en-US" sz="800" i="1">
                <a:solidFill>
                  <a:schemeClr val="tx2"/>
                </a:solidFill>
              </a:rPr>
              <a:t>“Bottlenecks”, </a:t>
            </a:r>
            <a:r>
              <a:rPr lang="en-GB" altLang="en-US" sz="800" i="1">
                <a:solidFill>
                  <a:srgbClr val="00B050"/>
                </a:solidFill>
              </a:rPr>
              <a:t>“Ways forward”</a:t>
            </a:r>
            <a:r>
              <a:rPr lang="en-GB" altLang="en-US" sz="800">
                <a:solidFill>
                  <a:srgbClr val="000066"/>
                </a:solidFill>
              </a:rPr>
              <a:t>)</a:t>
            </a:r>
            <a:r>
              <a:rPr lang="en-US" altLang="en-US" sz="1000">
                <a:latin typeface="Arial" panose="020B0604020202020204" pitchFamily="34" charset="0"/>
              </a:rPr>
              <a:t>, but keep in mind the</a:t>
            </a:r>
            <a:r>
              <a:rPr lang="en-US" altLang="en-US" sz="1000" baseline="0">
                <a:latin typeface="Arial" panose="020B0604020202020204" pitchFamily="34" charset="0"/>
              </a:rPr>
              <a:t> time limitation</a:t>
            </a:r>
            <a:endParaRPr lang="en-US" altLang="en-US" sz="1000">
              <a:latin typeface="Arial" panose="020B0604020202020204" pitchFamily="34" charset="0"/>
            </a:endParaRPr>
          </a:p>
          <a:p>
            <a:pPr marL="228600" indent="-228600" eaLnBrk="1" hangingPunct="1">
              <a:lnSpc>
                <a:spcPct val="80000"/>
              </a:lnSpc>
              <a:buFont typeface="Arial" panose="020B0604020202020204" pitchFamily="34" charset="0"/>
              <a:buChar char="•"/>
            </a:pPr>
            <a:endParaRPr lang="en-US" altLang="en-US" sz="1000">
              <a:latin typeface="Arial" panose="020B0604020202020204" pitchFamily="34" charset="0"/>
            </a:endParaRPr>
          </a:p>
          <a:p>
            <a:pPr marL="228600" indent="-228600" eaLnBrk="1" hangingPunct="1">
              <a:lnSpc>
                <a:spcPct val="80000"/>
              </a:lnSpc>
            </a:pPr>
            <a:r>
              <a:rPr lang="en-GB" altLang="en-US" sz="1000">
                <a:solidFill>
                  <a:srgbClr val="000066"/>
                </a:solidFill>
                <a:latin typeface="Arial" panose="020B0604020202020204" pitchFamily="34" charset="0"/>
              </a:rPr>
              <a:t>The questions should be repeated/summarized at the end of the presentation (slide</a:t>
            </a:r>
            <a:r>
              <a:rPr lang="en-GB" altLang="en-US" sz="1000" baseline="0">
                <a:solidFill>
                  <a:srgbClr val="000066"/>
                </a:solidFill>
                <a:latin typeface="Arial" panose="020B0604020202020204" pitchFamily="34" charset="0"/>
              </a:rPr>
              <a:t> 13)</a:t>
            </a:r>
            <a:r>
              <a:rPr lang="en-GB" altLang="en-US" sz="1000">
                <a:solidFill>
                  <a:srgbClr val="000066"/>
                </a:solidFill>
                <a:latin typeface="Arial" panose="020B0604020202020204" pitchFamily="34" charset="0"/>
              </a:rPr>
              <a:t>. </a:t>
            </a:r>
          </a:p>
          <a:p>
            <a:pPr marL="228600" indent="-228600" eaLnBrk="1" hangingPunct="1">
              <a:lnSpc>
                <a:spcPct val="80000"/>
              </a:lnSpc>
            </a:pPr>
            <a:r>
              <a:rPr lang="en-GB" altLang="en-US" sz="1000">
                <a:solidFill>
                  <a:srgbClr val="000066"/>
                </a:solidFill>
                <a:latin typeface="Arial" panose="020B0604020202020204" pitchFamily="34" charset="0"/>
              </a:rPr>
              <a:t>Questions of a very general character can be made relevant for your specific region only if you provide enough related information in your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401D696-31B1-4370-8EF7-D157F90E863B}" type="slidenum">
              <a:rPr lang="en-GB" altLang="en-US" b="0"/>
              <a:pPr eaLnBrk="1" hangingPunct="1"/>
              <a:t>18</a:t>
            </a:fld>
            <a:endParaRPr lang="en-GB" altLang="en-US" b="0"/>
          </a:p>
        </p:txBody>
      </p:sp>
      <p:sp>
        <p:nvSpPr>
          <p:cNvPr id="57347" name="Rectangle 2"/>
          <p:cNvSpPr>
            <a:spLocks noGrp="1" noRot="1" noChangeAspect="1" noChangeArrowheads="1" noTextEdit="1"/>
          </p:cNvSpPr>
          <p:nvPr>
            <p:ph type="sldImg"/>
          </p:nvPr>
        </p:nvSpPr>
        <p:spPr>
          <a:xfrm>
            <a:off x="936625" y="750888"/>
            <a:ext cx="4949825" cy="3711575"/>
          </a:xfrm>
          <a:ln/>
        </p:spPr>
      </p:sp>
      <p:sp>
        <p:nvSpPr>
          <p:cNvPr id="57348" name="Rectangle 3"/>
          <p:cNvSpPr>
            <a:spLocks noGrp="1" noChangeArrowheads="1"/>
          </p:cNvSpPr>
          <p:nvPr>
            <p:ph type="body" idx="1"/>
          </p:nvPr>
        </p:nvSpPr>
        <p:spPr>
          <a:xfrm>
            <a:off x="909638" y="4716463"/>
            <a:ext cx="50006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80000"/>
              </a:lnSpc>
              <a:spcBef>
                <a:spcPct val="30000"/>
              </a:spcBef>
              <a:spcAft>
                <a:spcPct val="0"/>
              </a:spcAft>
              <a:buClrTx/>
              <a:buSzTx/>
              <a:buFont typeface="Arial" panose="020B0604020202020204" pitchFamily="34" charset="0"/>
              <a:buNone/>
              <a:tabLst/>
              <a:defRPr/>
            </a:pPr>
            <a:r>
              <a:rPr lang="en-GB" altLang="en-US" sz="1000" b="0">
                <a:latin typeface="Arial" panose="020B0604020202020204" pitchFamily="34" charset="0"/>
              </a:rPr>
              <a:t>Instructions:</a:t>
            </a:r>
            <a:r>
              <a:rPr lang="en-GB" altLang="en-US" sz="1000" b="0" baseline="0">
                <a:latin typeface="Arial" panose="020B0604020202020204" pitchFamily="34" charset="0"/>
              </a:rPr>
              <a:t> </a:t>
            </a:r>
            <a:endParaRPr lang="en-GB" altLang="en-US" sz="1000" b="0">
              <a:latin typeface="Arial" panose="020B0604020202020204" pitchFamily="34" charset="0"/>
            </a:endParaRPr>
          </a:p>
          <a:p>
            <a:pPr marL="228600" indent="-228600" eaLnBrk="1" hangingPunct="1">
              <a:lnSpc>
                <a:spcPct val="80000"/>
              </a:lnSpc>
              <a:buFont typeface="Arial" panose="020B0604020202020204" pitchFamily="34" charset="0"/>
              <a:buChar char="•"/>
            </a:pPr>
            <a:r>
              <a:rPr lang="en-US" altLang="en-US" sz="1000" b="0">
                <a:latin typeface="Arial" panose="020B0604020202020204" pitchFamily="34" charset="0"/>
              </a:rPr>
              <a:t>Same as previous slide</a:t>
            </a:r>
            <a:r>
              <a:rPr lang="en-US" altLang="en-US" sz="1000" b="0" baseline="0">
                <a:latin typeface="Arial" panose="020B0604020202020204" pitchFamily="34" charset="0"/>
              </a:rPr>
              <a:t> </a:t>
            </a:r>
            <a:r>
              <a:rPr lang="en-US" altLang="en-US" sz="1000" b="0">
                <a:latin typeface="Arial" panose="020B0604020202020204" pitchFamily="34" charset="0"/>
              </a:rPr>
              <a:t>on the question(s) related to the 2</a:t>
            </a:r>
            <a:r>
              <a:rPr lang="en-US" altLang="en-US" sz="1000" b="0" baseline="30000">
                <a:latin typeface="Arial" panose="020B0604020202020204" pitchFamily="34" charset="0"/>
              </a:rPr>
              <a:t>nd</a:t>
            </a:r>
            <a:r>
              <a:rPr lang="en-US" altLang="en-US" sz="1000" b="0">
                <a:latin typeface="Arial" panose="020B0604020202020204" pitchFamily="34" charset="0"/>
              </a:rPr>
              <a:t> dimension that you would like to discuss with your peers. </a:t>
            </a:r>
          </a:p>
          <a:p>
            <a:pPr marL="228600" marR="0" lvl="0" indent="-22860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GB" altLang="en-US" sz="1000">
                <a:latin typeface="Arial" panose="020B0604020202020204" pitchFamily="34" charset="0"/>
              </a:rPr>
              <a:t>In the slide above, the dimension ARTICULATING</a:t>
            </a:r>
            <a:r>
              <a:rPr lang="en-GB" altLang="en-US" sz="1000" baseline="0">
                <a:latin typeface="Arial" panose="020B0604020202020204" pitchFamily="34" charset="0"/>
              </a:rPr>
              <a:t> INSTRUMENTS PORTFOLIOS</a:t>
            </a:r>
            <a:r>
              <a:rPr lang="en-GB" altLang="en-US" sz="1000">
                <a:latin typeface="Arial" panose="020B0604020202020204" pitchFamily="34" charset="0"/>
              </a:rPr>
              <a:t> is</a:t>
            </a:r>
            <a:r>
              <a:rPr lang="en-GB" altLang="en-US" sz="1000" baseline="0">
                <a:latin typeface="Arial" panose="020B0604020202020204" pitchFamily="34" charset="0"/>
              </a:rPr>
              <a:t> given as an example. </a:t>
            </a:r>
            <a:r>
              <a:rPr lang="en-GB" altLang="en-US" sz="1000" b="1" baseline="0">
                <a:latin typeface="Arial" panose="020B0604020202020204" pitchFamily="34" charset="0"/>
              </a:rPr>
              <a:t>Modify it if you chose to address another dimension</a:t>
            </a:r>
            <a:endParaRPr lang="en-US" altLang="en-US" sz="1000" b="1">
              <a:latin typeface="Arial" panose="020B0604020202020204" pitchFamily="34" charset="0"/>
            </a:endParaRPr>
          </a:p>
          <a:p>
            <a:pPr marL="228600" indent="-228600" eaLnBrk="1" hangingPunct="1">
              <a:lnSpc>
                <a:spcPct val="80000"/>
              </a:lnSpc>
              <a:buFont typeface="Arial" panose="020B0604020202020204" pitchFamily="34" charset="0"/>
              <a:buChar char="•"/>
            </a:pPr>
            <a:r>
              <a:rPr lang="en-US" altLang="en-US" sz="1000">
                <a:latin typeface="Arial" panose="020B0604020202020204" pitchFamily="34" charset="0"/>
              </a:rPr>
              <a:t>More than 1 question can be formulated for each</a:t>
            </a:r>
            <a:r>
              <a:rPr lang="en-US" altLang="en-US" sz="1000" baseline="0">
                <a:latin typeface="Arial" panose="020B0604020202020204" pitchFamily="34" charset="0"/>
              </a:rPr>
              <a:t> of the 3 topics to discuss </a:t>
            </a:r>
            <a:r>
              <a:rPr lang="en-GB" altLang="en-US" sz="800" baseline="0">
                <a:latin typeface="Arial" panose="020B0604020202020204" pitchFamily="34" charset="0"/>
              </a:rPr>
              <a:t>(</a:t>
            </a:r>
            <a:r>
              <a:rPr lang="en-GB" altLang="en-US" sz="800" i="1">
                <a:solidFill>
                  <a:srgbClr val="0070C0"/>
                </a:solidFill>
              </a:rPr>
              <a:t>“State-of-play”</a:t>
            </a:r>
            <a:r>
              <a:rPr lang="en-GB" altLang="en-US" sz="800" i="1">
                <a:solidFill>
                  <a:schemeClr val="accent4"/>
                </a:solidFill>
              </a:rPr>
              <a:t>,</a:t>
            </a:r>
            <a:r>
              <a:rPr lang="en-GB" altLang="en-US" sz="800" i="1">
                <a:solidFill>
                  <a:srgbClr val="0070C0"/>
                </a:solidFill>
              </a:rPr>
              <a:t> </a:t>
            </a:r>
            <a:r>
              <a:rPr lang="en-GB" altLang="en-US" sz="800" i="1">
                <a:solidFill>
                  <a:schemeClr val="tx2"/>
                </a:solidFill>
              </a:rPr>
              <a:t>“Bottlenecks”, </a:t>
            </a:r>
            <a:r>
              <a:rPr lang="en-GB" altLang="en-US" sz="800" i="1">
                <a:solidFill>
                  <a:srgbClr val="00B050"/>
                </a:solidFill>
              </a:rPr>
              <a:t>“Ways forward”</a:t>
            </a:r>
            <a:r>
              <a:rPr lang="en-GB" altLang="en-US" sz="800">
                <a:solidFill>
                  <a:srgbClr val="000066"/>
                </a:solidFill>
              </a:rPr>
              <a:t>)</a:t>
            </a:r>
            <a:r>
              <a:rPr lang="en-US" altLang="en-US" sz="1000">
                <a:latin typeface="Arial" panose="020B0604020202020204" pitchFamily="34" charset="0"/>
              </a:rPr>
              <a:t>, but keep in mind the</a:t>
            </a:r>
            <a:r>
              <a:rPr lang="en-US" altLang="en-US" sz="1000" baseline="0">
                <a:latin typeface="Arial" panose="020B0604020202020204" pitchFamily="34" charset="0"/>
              </a:rPr>
              <a:t> time limitation</a:t>
            </a:r>
            <a:endParaRPr lang="en-US" altLang="en-US" sz="1000">
              <a:latin typeface="Arial" panose="020B0604020202020204" pitchFamily="34" charset="0"/>
            </a:endParaRPr>
          </a:p>
          <a:p>
            <a:pPr marL="228600" indent="-228600" eaLnBrk="1" hangingPunct="1">
              <a:lnSpc>
                <a:spcPct val="80000"/>
              </a:lnSpc>
            </a:pPr>
            <a:endParaRPr lang="en-US" altLang="en-US" sz="1000" b="0">
              <a:latin typeface="Arial" panose="020B0604020202020204" pitchFamily="34" charset="0"/>
            </a:endParaRPr>
          </a:p>
          <a:p>
            <a:pPr marL="228600" indent="-228600" eaLnBrk="1" hangingPunct="1">
              <a:lnSpc>
                <a:spcPct val="80000"/>
              </a:lnSpc>
            </a:pPr>
            <a:r>
              <a:rPr lang="en-US" altLang="en-US" sz="800" b="0">
                <a:latin typeface="Arial" panose="020B0604020202020204" pitchFamily="34" charset="0"/>
              </a:rPr>
              <a:t>The questions should be repeated/summarized at the end of the presentation (slide 13). </a:t>
            </a:r>
          </a:p>
          <a:p>
            <a:pPr marL="228600" indent="-228600" eaLnBrk="1" hangingPunct="1">
              <a:lnSpc>
                <a:spcPct val="80000"/>
              </a:lnSpc>
            </a:pPr>
            <a:r>
              <a:rPr lang="en-US" altLang="en-US" sz="800" b="0">
                <a:latin typeface="Arial" panose="020B0604020202020204" pitchFamily="34" charset="0"/>
              </a:rPr>
              <a:t>Questions of a very general character can be made relevant for you specific region only if you provide enough related information in your presentation</a:t>
            </a:r>
          </a:p>
          <a:p>
            <a:pPr marL="228600" indent="-228600" eaLnBrk="1" hangingPunct="1">
              <a:lnSpc>
                <a:spcPct val="80000"/>
              </a:lnSpc>
            </a:pPr>
            <a:endParaRPr lang="en-GB" altLang="en-US" sz="1000" b="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65184B3-F4F9-4EA3-BE1B-3E44AE8D24BE}" type="slidenum">
              <a:rPr lang="en-GB" altLang="en-US" b="0"/>
              <a:pPr eaLnBrk="1" hangingPunct="1"/>
              <a:t>19</a:t>
            </a:fld>
            <a:endParaRPr lang="en-GB" altLang="en-US" b="0"/>
          </a:p>
        </p:txBody>
      </p:sp>
      <p:sp>
        <p:nvSpPr>
          <p:cNvPr id="55299" name="Rectangle 2"/>
          <p:cNvSpPr>
            <a:spLocks noGrp="1" noRot="1" noChangeAspect="1" noChangeArrowheads="1" noTextEdit="1"/>
          </p:cNvSpPr>
          <p:nvPr>
            <p:ph type="sldImg"/>
          </p:nvPr>
        </p:nvSpPr>
        <p:spPr>
          <a:xfrm>
            <a:off x="936625" y="750888"/>
            <a:ext cx="4949825" cy="3711575"/>
          </a:xfrm>
          <a:ln/>
        </p:spPr>
      </p:sp>
      <p:sp>
        <p:nvSpPr>
          <p:cNvPr id="55300" name="Rectangle 3"/>
          <p:cNvSpPr>
            <a:spLocks noGrp="1" noChangeArrowheads="1"/>
          </p:cNvSpPr>
          <p:nvPr>
            <p:ph type="body" idx="1"/>
          </p:nvPr>
        </p:nvSpPr>
        <p:spPr>
          <a:xfrm>
            <a:off x="909638" y="4716463"/>
            <a:ext cx="50006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err="1">
                <a:latin typeface="Arial" panose="020B0604020202020204" pitchFamily="34" charset="0"/>
              </a:rPr>
              <a:t>Instructions</a:t>
            </a:r>
            <a:r>
              <a:rPr lang="es-ES" altLang="en-US">
                <a:latin typeface="Arial" panose="020B0604020202020204" pitchFamily="34" charset="0"/>
              </a:rPr>
              <a:t>:</a:t>
            </a:r>
          </a:p>
          <a:p>
            <a:pPr marL="171450" indent="-171450" eaLnBrk="1" hangingPunct="1">
              <a:buFont typeface="Arial" panose="020B0604020202020204" pitchFamily="34" charset="0"/>
              <a:buChar char="•"/>
            </a:pPr>
            <a:r>
              <a:rPr lang="es-ES" altLang="en-US" baseline="0">
                <a:latin typeface="Arial" panose="020B0604020202020204" pitchFamily="34" charset="0"/>
              </a:rPr>
              <a:t>In </a:t>
            </a:r>
            <a:r>
              <a:rPr lang="es-ES" altLang="en-US" baseline="0" err="1">
                <a:latin typeface="Arial" panose="020B0604020202020204" pitchFamily="34" charset="0"/>
              </a:rPr>
              <a:t>this</a:t>
            </a:r>
            <a:r>
              <a:rPr lang="es-ES" altLang="en-US" baseline="0">
                <a:latin typeface="Arial" panose="020B0604020202020204" pitchFamily="34" charset="0"/>
              </a:rPr>
              <a:t> </a:t>
            </a:r>
            <a:r>
              <a:rPr lang="es-ES" altLang="en-US" baseline="0" err="1">
                <a:latin typeface="Arial" panose="020B0604020202020204" pitchFamily="34" charset="0"/>
              </a:rPr>
              <a:t>slide</a:t>
            </a:r>
            <a:r>
              <a:rPr lang="es-ES" altLang="en-US" baseline="0">
                <a:latin typeface="Arial" panose="020B0604020202020204" pitchFamily="34" charset="0"/>
              </a:rPr>
              <a:t> </a:t>
            </a:r>
            <a:r>
              <a:rPr lang="es-ES" altLang="en-US" baseline="0" err="1">
                <a:latin typeface="Arial" panose="020B0604020202020204" pitchFamily="34" charset="0"/>
              </a:rPr>
              <a:t>please</a:t>
            </a:r>
            <a:r>
              <a:rPr lang="es-ES" altLang="en-US" baseline="0">
                <a:latin typeface="Arial" panose="020B0604020202020204" pitchFamily="34" charset="0"/>
              </a:rPr>
              <a:t> </a:t>
            </a:r>
            <a:r>
              <a:rPr lang="es-ES" altLang="en-US" baseline="0" err="1">
                <a:latin typeface="Arial" panose="020B0604020202020204" pitchFamily="34" charset="0"/>
              </a:rPr>
              <a:t>summarize</a:t>
            </a:r>
            <a:r>
              <a:rPr lang="es-ES" altLang="en-US" baseline="0">
                <a:latin typeface="Arial" panose="020B0604020202020204" pitchFamily="34" charset="0"/>
              </a:rPr>
              <a:t> </a:t>
            </a:r>
            <a:r>
              <a:rPr lang="es-ES" altLang="en-US" baseline="0" err="1">
                <a:latin typeface="Arial" panose="020B0604020202020204" pitchFamily="34" charset="0"/>
              </a:rPr>
              <a:t>the</a:t>
            </a:r>
            <a:r>
              <a:rPr lang="es-ES" altLang="en-US" baseline="0">
                <a:latin typeface="Arial" panose="020B0604020202020204" pitchFamily="34" charset="0"/>
              </a:rPr>
              <a:t> </a:t>
            </a:r>
            <a:r>
              <a:rPr lang="es-ES" altLang="en-US" baseline="0" err="1">
                <a:latin typeface="Arial" panose="020B0604020202020204" pitchFamily="34" charset="0"/>
              </a:rPr>
              <a:t>ways</a:t>
            </a:r>
            <a:r>
              <a:rPr lang="es-ES" altLang="en-US" baseline="0">
                <a:latin typeface="Arial" panose="020B0604020202020204" pitchFamily="34" charset="0"/>
              </a:rPr>
              <a:t> forward </a:t>
            </a:r>
            <a:r>
              <a:rPr lang="es-ES" altLang="en-US" baseline="0" err="1">
                <a:latin typeface="Arial" panose="020B0604020202020204" pitchFamily="34" charset="0"/>
              </a:rPr>
              <a:t>to</a:t>
            </a:r>
            <a:r>
              <a:rPr lang="es-ES" altLang="en-US" baseline="0">
                <a:latin typeface="Arial" panose="020B0604020202020204" pitchFamily="34" charset="0"/>
              </a:rPr>
              <a:t> </a:t>
            </a:r>
            <a:r>
              <a:rPr lang="es-ES" altLang="en-US" baseline="0" err="1">
                <a:latin typeface="Arial" panose="020B0604020202020204" pitchFamily="34" charset="0"/>
              </a:rPr>
              <a:t>address</a:t>
            </a:r>
            <a:r>
              <a:rPr lang="es-ES" altLang="en-US" baseline="0">
                <a:latin typeface="Arial" panose="020B0604020202020204" pitchFamily="34" charset="0"/>
              </a:rPr>
              <a:t> </a:t>
            </a:r>
            <a:r>
              <a:rPr lang="es-ES" altLang="en-US" baseline="0" err="1">
                <a:latin typeface="Arial" panose="020B0604020202020204" pitchFamily="34" charset="0"/>
              </a:rPr>
              <a:t>your</a:t>
            </a:r>
            <a:r>
              <a:rPr lang="es-ES" altLang="en-US" baseline="0">
                <a:latin typeface="Arial" panose="020B0604020202020204" pitchFamily="34" charset="0"/>
              </a:rPr>
              <a:t> </a:t>
            </a:r>
            <a:r>
              <a:rPr lang="es-ES" altLang="en-US" baseline="0" err="1">
                <a:latin typeface="Arial" panose="020B0604020202020204" pitchFamily="34" charset="0"/>
              </a:rPr>
              <a:t>questions</a:t>
            </a:r>
            <a:r>
              <a:rPr lang="es-ES" altLang="en-US" baseline="0">
                <a:latin typeface="Arial" panose="020B0604020202020204" pitchFamily="34" charset="0"/>
              </a:rPr>
              <a:t> </a:t>
            </a:r>
            <a:r>
              <a:rPr lang="es-ES" altLang="en-US" baseline="0" err="1">
                <a:latin typeface="Arial" panose="020B0604020202020204" pitchFamily="34" charset="0"/>
              </a:rPr>
              <a:t>on</a:t>
            </a:r>
            <a:r>
              <a:rPr lang="es-ES" altLang="en-US" baseline="0">
                <a:latin typeface="Arial" panose="020B0604020202020204" pitchFamily="34" charset="0"/>
              </a:rPr>
              <a:t> </a:t>
            </a:r>
            <a:r>
              <a:rPr lang="es-ES" altLang="en-US" baseline="0" err="1">
                <a:latin typeface="Arial" panose="020B0604020202020204" pitchFamily="34" charset="0"/>
              </a:rPr>
              <a:t>the</a:t>
            </a:r>
            <a:r>
              <a:rPr lang="es-ES" altLang="en-US" baseline="0">
                <a:latin typeface="Arial" panose="020B0604020202020204" pitchFamily="34" charset="0"/>
              </a:rPr>
              <a:t> 3 (</a:t>
            </a:r>
            <a:r>
              <a:rPr lang="es-ES" altLang="en-US" baseline="0" err="1">
                <a:latin typeface="Arial" panose="020B0604020202020204" pitchFamily="34" charset="0"/>
              </a:rPr>
              <a:t>or</a:t>
            </a:r>
            <a:r>
              <a:rPr lang="es-ES" altLang="en-US" baseline="0">
                <a:latin typeface="Arial" panose="020B0604020202020204" pitchFamily="34" charset="0"/>
              </a:rPr>
              <a:t> more) </a:t>
            </a:r>
            <a:r>
              <a:rPr lang="es-ES" altLang="en-US" baseline="0" err="1">
                <a:latin typeface="Arial" panose="020B0604020202020204" pitchFamily="34" charset="0"/>
              </a:rPr>
              <a:t>dimensions</a:t>
            </a:r>
            <a:r>
              <a:rPr lang="es-ES" altLang="en-US" baseline="0">
                <a:latin typeface="Arial" panose="020B0604020202020204" pitchFamily="34" charset="0"/>
              </a:rPr>
              <a:t> of </a:t>
            </a:r>
            <a:r>
              <a:rPr lang="es-ES" altLang="en-US" baseline="0" err="1">
                <a:latin typeface="Arial" panose="020B0604020202020204" pitchFamily="34" charset="0"/>
              </a:rPr>
              <a:t>your</a:t>
            </a:r>
            <a:r>
              <a:rPr lang="es-ES" altLang="en-US" baseline="0">
                <a:latin typeface="Arial" panose="020B0604020202020204" pitchFamily="34" charset="0"/>
              </a:rPr>
              <a:t> </a:t>
            </a:r>
            <a:r>
              <a:rPr lang="es-ES" altLang="en-US" baseline="0" err="1">
                <a:latin typeface="Arial" panose="020B0604020202020204" pitchFamily="34" charset="0"/>
              </a:rPr>
              <a:t>choice</a:t>
            </a:r>
            <a:r>
              <a:rPr lang="es-ES" altLang="en-US" baseline="0">
                <a:latin typeface="Arial" panose="020B0604020202020204" pitchFamily="34" charset="0"/>
              </a:rPr>
              <a:t> </a:t>
            </a:r>
            <a:r>
              <a:rPr lang="es-ES" altLang="en-US" baseline="0" err="1">
                <a:latin typeface="Arial" panose="020B0604020202020204" pitchFamily="34" charset="0"/>
              </a:rPr>
              <a:t>presented</a:t>
            </a:r>
            <a:r>
              <a:rPr lang="es-ES" altLang="en-US" baseline="0">
                <a:latin typeface="Arial" panose="020B0604020202020204" pitchFamily="34" charset="0"/>
              </a:rPr>
              <a:t> in </a:t>
            </a:r>
            <a:r>
              <a:rPr lang="es-ES" altLang="en-US" baseline="0" err="1">
                <a:latin typeface="Arial" panose="020B0604020202020204" pitchFamily="34" charset="0"/>
              </a:rPr>
              <a:t>slide</a:t>
            </a:r>
            <a:r>
              <a:rPr lang="es-ES" altLang="en-US" baseline="0">
                <a:latin typeface="Arial" panose="020B0604020202020204" pitchFamily="34" charset="0"/>
              </a:rPr>
              <a:t> 6, 7, 8</a:t>
            </a:r>
          </a:p>
          <a:p>
            <a:pPr marL="171450" indent="-171450" eaLnBrk="1" hangingPunct="1">
              <a:buFont typeface="Arial" panose="020B0604020202020204" pitchFamily="34" charset="0"/>
              <a:buChar char="•"/>
            </a:pPr>
            <a:r>
              <a:rPr lang="es-ES" altLang="en-US" err="1">
                <a:latin typeface="Arial" panose="020B0604020202020204" pitchFamily="34" charset="0"/>
              </a:rPr>
              <a:t>Replace</a:t>
            </a:r>
            <a:r>
              <a:rPr lang="es-ES" altLang="en-US">
                <a:latin typeface="Arial" panose="020B0604020202020204" pitchFamily="34" charset="0"/>
              </a:rPr>
              <a:t> </a:t>
            </a:r>
            <a:r>
              <a:rPr lang="es-ES" altLang="en-US" err="1">
                <a:latin typeface="Arial" panose="020B0604020202020204" pitchFamily="34" charset="0"/>
              </a:rPr>
              <a:t>the</a:t>
            </a:r>
            <a:r>
              <a:rPr lang="es-ES" altLang="en-US">
                <a:latin typeface="Arial" panose="020B0604020202020204" pitchFamily="34" charset="0"/>
              </a:rPr>
              <a:t> “</a:t>
            </a:r>
            <a:r>
              <a:rPr lang="es-ES" altLang="en-US" err="1">
                <a:latin typeface="Arial" panose="020B0604020202020204" pitchFamily="34" charset="0"/>
              </a:rPr>
              <a:t>Xxx</a:t>
            </a:r>
            <a:r>
              <a:rPr lang="es-ES" altLang="en-US">
                <a:latin typeface="Arial" panose="020B0604020202020204" pitchFamily="34" charset="0"/>
              </a:rPr>
              <a:t>” </a:t>
            </a:r>
            <a:r>
              <a:rPr lang="es-ES" altLang="en-US" err="1">
                <a:latin typeface="Arial" panose="020B0604020202020204" pitchFamily="34" charset="0"/>
              </a:rPr>
              <a:t>beside</a:t>
            </a:r>
            <a:r>
              <a:rPr lang="es-ES" altLang="en-US" baseline="0">
                <a:latin typeface="Arial" panose="020B0604020202020204" pitchFamily="34" charset="0"/>
              </a:rPr>
              <a:t> </a:t>
            </a:r>
            <a:r>
              <a:rPr lang="es-ES" altLang="en-US" baseline="0" err="1">
                <a:latin typeface="Arial" panose="020B0604020202020204" pitchFamily="34" charset="0"/>
              </a:rPr>
              <a:t>the</a:t>
            </a:r>
            <a:r>
              <a:rPr lang="es-ES" altLang="en-US" baseline="0">
                <a:latin typeface="Arial" panose="020B0604020202020204" pitchFamily="34" charset="0"/>
              </a:rPr>
              <a:t> </a:t>
            </a:r>
            <a:r>
              <a:rPr lang="es-ES" altLang="en-US" baseline="0" err="1">
                <a:latin typeface="Arial" panose="020B0604020202020204" pitchFamily="34" charset="0"/>
              </a:rPr>
              <a:t>selected</a:t>
            </a:r>
            <a:r>
              <a:rPr lang="es-ES" altLang="en-US" baseline="0">
                <a:latin typeface="Arial" panose="020B0604020202020204" pitchFamily="34" charset="0"/>
              </a:rPr>
              <a:t> </a:t>
            </a:r>
            <a:r>
              <a:rPr lang="es-ES" altLang="en-US" baseline="0" err="1">
                <a:latin typeface="Arial" panose="020B0604020202020204" pitchFamily="34" charset="0"/>
              </a:rPr>
              <a:t>dimensions</a:t>
            </a:r>
            <a:r>
              <a:rPr lang="es-ES" altLang="en-US" baseline="0">
                <a:latin typeface="Arial" panose="020B0604020202020204" pitchFamily="34" charset="0"/>
              </a:rPr>
              <a:t> </a:t>
            </a:r>
            <a:r>
              <a:rPr lang="es-ES" altLang="en-US" err="1">
                <a:latin typeface="Arial" panose="020B0604020202020204" pitchFamily="34" charset="0"/>
              </a:rPr>
              <a:t>listing</a:t>
            </a:r>
            <a:r>
              <a:rPr lang="es-ES" altLang="en-US">
                <a:latin typeface="Arial" panose="020B0604020202020204" pitchFamily="34" charset="0"/>
              </a:rPr>
              <a:t> </a:t>
            </a:r>
            <a:r>
              <a:rPr lang="es-ES" altLang="en-US" err="1">
                <a:latin typeface="Arial" panose="020B0604020202020204" pitchFamily="34" charset="0"/>
              </a:rPr>
              <a:t>feasible</a:t>
            </a:r>
            <a:r>
              <a:rPr lang="es-ES" altLang="en-US">
                <a:latin typeface="Arial" panose="020B0604020202020204" pitchFamily="34" charset="0"/>
              </a:rPr>
              <a:t> </a:t>
            </a:r>
            <a:r>
              <a:rPr lang="es-ES" altLang="en-US" err="1">
                <a:latin typeface="Arial" panose="020B0604020202020204" pitchFamily="34" charset="0"/>
              </a:rPr>
              <a:t>way</a:t>
            </a:r>
            <a:r>
              <a:rPr lang="es-ES" altLang="en-US">
                <a:latin typeface="Arial" panose="020B0604020202020204" pitchFamily="34" charset="0"/>
              </a:rPr>
              <a:t>(s) forward </a:t>
            </a:r>
            <a:r>
              <a:rPr lang="es-ES" altLang="en-US" err="1">
                <a:latin typeface="Arial" panose="020B0604020202020204" pitchFamily="34" charset="0"/>
              </a:rPr>
              <a:t>for</a:t>
            </a:r>
            <a:r>
              <a:rPr lang="es-ES" altLang="en-US">
                <a:latin typeface="Arial" panose="020B0604020202020204" pitchFamily="34" charset="0"/>
              </a:rPr>
              <a:t> </a:t>
            </a:r>
            <a:r>
              <a:rPr lang="es-ES" altLang="en-US" err="1">
                <a:latin typeface="Arial" panose="020B0604020202020204" pitchFamily="34" charset="0"/>
              </a:rPr>
              <a:t>each</a:t>
            </a:r>
            <a:r>
              <a:rPr lang="es-ES" altLang="en-US">
                <a:latin typeface="Arial" panose="020B0604020202020204" pitchFamily="34" charset="0"/>
              </a:rPr>
              <a:t> of </a:t>
            </a:r>
            <a:r>
              <a:rPr lang="es-ES" altLang="en-US" err="1">
                <a:latin typeface="Arial" panose="020B0604020202020204" pitchFamily="34" charset="0"/>
              </a:rPr>
              <a:t>the</a:t>
            </a:r>
            <a:r>
              <a:rPr lang="es-ES" altLang="en-US">
                <a:latin typeface="Arial" panose="020B0604020202020204" pitchFamily="34" charset="0"/>
              </a:rPr>
              <a:t> </a:t>
            </a:r>
            <a:r>
              <a:rPr lang="es-ES" altLang="en-US" err="1">
                <a:latin typeface="Arial" panose="020B0604020202020204" pitchFamily="34" charset="0"/>
              </a:rPr>
              <a:t>selected</a:t>
            </a:r>
            <a:r>
              <a:rPr lang="es-ES" altLang="en-US">
                <a:latin typeface="Arial" panose="020B0604020202020204" pitchFamily="34" charset="0"/>
              </a:rPr>
              <a:t> 3 </a:t>
            </a:r>
            <a:r>
              <a:rPr lang="es-ES" altLang="en-US" err="1">
                <a:latin typeface="Arial" panose="020B0604020202020204" pitchFamily="34" charset="0"/>
              </a:rPr>
              <a:t>dimensions</a:t>
            </a:r>
            <a:r>
              <a:rPr lang="es-ES" altLang="en-US">
                <a:latin typeface="Arial" panose="020B0604020202020204" pitchFamily="34" charset="0"/>
              </a:rPr>
              <a:t> </a:t>
            </a:r>
            <a:endParaRPr lang="en-GB" altLang="en-US">
              <a:latin typeface="Arial" panose="020B0604020202020204" pitchFamily="34" charset="0"/>
            </a:endParaRPr>
          </a:p>
          <a:p>
            <a:pPr marL="171450" indent="-171450" eaLnBrk="1" hangingPunct="1">
              <a:buFont typeface="Arial" panose="020B0604020202020204" pitchFamily="34" charset="0"/>
              <a:buChar char="•"/>
            </a:pPr>
            <a:r>
              <a:rPr lang="es-ES" altLang="en-US" err="1">
                <a:latin typeface="Arial" panose="020B0604020202020204" pitchFamily="34" charset="0"/>
              </a:rPr>
              <a:t>Optional</a:t>
            </a:r>
            <a:r>
              <a:rPr lang="es-ES" altLang="en-US">
                <a:latin typeface="Arial" panose="020B0604020202020204" pitchFamily="34" charset="0"/>
              </a:rPr>
              <a:t>: </a:t>
            </a:r>
            <a:r>
              <a:rPr lang="es-ES" altLang="en-US" err="1">
                <a:latin typeface="Arial" panose="020B0604020202020204" pitchFamily="34" charset="0"/>
              </a:rPr>
              <a:t>If</a:t>
            </a:r>
            <a:r>
              <a:rPr lang="es-ES" altLang="en-US">
                <a:latin typeface="Arial" panose="020B0604020202020204" pitchFamily="34" charset="0"/>
              </a:rPr>
              <a:t> time </a:t>
            </a:r>
            <a:r>
              <a:rPr lang="es-ES" altLang="en-US" err="1">
                <a:latin typeface="Arial" panose="020B0604020202020204" pitchFamily="34" charset="0"/>
              </a:rPr>
              <a:t>allows</a:t>
            </a:r>
            <a:r>
              <a:rPr lang="es-ES" altLang="en-US">
                <a:latin typeface="Arial" panose="020B0604020202020204" pitchFamily="34" charset="0"/>
              </a:rPr>
              <a:t>, </a:t>
            </a:r>
            <a:r>
              <a:rPr lang="es-ES" altLang="en-US" err="1">
                <a:latin typeface="Arial" panose="020B0604020202020204" pitchFamily="34" charset="0"/>
              </a:rPr>
              <a:t>you</a:t>
            </a:r>
            <a:r>
              <a:rPr lang="es-ES" altLang="en-US">
                <a:latin typeface="Arial" panose="020B0604020202020204" pitchFamily="34" charset="0"/>
              </a:rPr>
              <a:t> can </a:t>
            </a:r>
            <a:r>
              <a:rPr lang="es-ES" altLang="en-US" err="1">
                <a:latin typeface="Arial" panose="020B0604020202020204" pitchFamily="34" charset="0"/>
              </a:rPr>
              <a:t>also</a:t>
            </a:r>
            <a:r>
              <a:rPr lang="es-ES" altLang="en-US">
                <a:latin typeface="Arial" panose="020B0604020202020204" pitchFamily="34" charset="0"/>
              </a:rPr>
              <a:t> </a:t>
            </a:r>
            <a:r>
              <a:rPr lang="es-ES" altLang="en-US" err="1">
                <a:latin typeface="Arial" panose="020B0604020202020204" pitchFamily="34" charset="0"/>
              </a:rPr>
              <a:t>flag</a:t>
            </a:r>
            <a:r>
              <a:rPr lang="es-ES" altLang="en-US">
                <a:latin typeface="Arial" panose="020B0604020202020204" pitchFamily="34" charset="0"/>
              </a:rPr>
              <a:t> RELEVANT “</a:t>
            </a:r>
            <a:r>
              <a:rPr lang="es-ES" altLang="en-US" err="1">
                <a:latin typeface="Arial" panose="020B0604020202020204" pitchFamily="34" charset="0"/>
              </a:rPr>
              <a:t>ways</a:t>
            </a:r>
            <a:r>
              <a:rPr lang="es-ES" altLang="en-US">
                <a:latin typeface="Arial" panose="020B0604020202020204" pitchFamily="34" charset="0"/>
              </a:rPr>
              <a:t> forward” </a:t>
            </a:r>
            <a:r>
              <a:rPr lang="es-ES" altLang="en-US" err="1">
                <a:latin typeface="Arial" panose="020B0604020202020204" pitchFamily="34" charset="0"/>
              </a:rPr>
              <a:t>aspects</a:t>
            </a:r>
            <a:r>
              <a:rPr lang="es-ES" altLang="en-US">
                <a:latin typeface="Arial" panose="020B0604020202020204" pitchFamily="34" charset="0"/>
              </a:rPr>
              <a:t> </a:t>
            </a:r>
            <a:r>
              <a:rPr lang="es-ES" altLang="en-US" err="1">
                <a:latin typeface="Arial" panose="020B0604020202020204" pitchFamily="34" charset="0"/>
              </a:rPr>
              <a:t>outside</a:t>
            </a:r>
            <a:r>
              <a:rPr lang="es-ES" altLang="en-US">
                <a:latin typeface="Arial" panose="020B0604020202020204" pitchFamily="34" charset="0"/>
              </a:rPr>
              <a:t> </a:t>
            </a:r>
            <a:r>
              <a:rPr lang="es-ES" altLang="en-US" err="1">
                <a:latin typeface="Arial" panose="020B0604020202020204" pitchFamily="34" charset="0"/>
              </a:rPr>
              <a:t>the</a:t>
            </a:r>
            <a:r>
              <a:rPr lang="es-ES" altLang="en-US" baseline="0">
                <a:latin typeface="Arial" panose="020B0604020202020204" pitchFamily="34" charset="0"/>
              </a:rPr>
              <a:t> </a:t>
            </a:r>
            <a:r>
              <a:rPr lang="es-ES" altLang="en-US" baseline="0" err="1">
                <a:latin typeface="Arial" panose="020B0604020202020204" pitchFamily="34" charset="0"/>
              </a:rPr>
              <a:t>selected</a:t>
            </a:r>
            <a:r>
              <a:rPr lang="es-ES" altLang="en-US" baseline="0">
                <a:latin typeface="Arial" panose="020B0604020202020204" pitchFamily="34" charset="0"/>
              </a:rPr>
              <a:t> </a:t>
            </a:r>
            <a:r>
              <a:rPr lang="es-ES" altLang="en-US" baseline="0" err="1">
                <a:latin typeface="Arial" panose="020B0604020202020204" pitchFamily="34" charset="0"/>
              </a:rPr>
              <a:t>dimensions</a:t>
            </a:r>
            <a:r>
              <a:rPr lang="es-ES" altLang="en-US" baseline="0">
                <a:latin typeface="Arial" panose="020B0604020202020204" pitchFamily="34" charset="0"/>
              </a:rPr>
              <a:t> (</a:t>
            </a:r>
            <a:r>
              <a:rPr lang="es-ES" altLang="en-US" baseline="0" err="1">
                <a:latin typeface="Arial" panose="020B0604020202020204" pitchFamily="34" charset="0"/>
              </a:rPr>
              <a:t>eg</a:t>
            </a:r>
            <a:r>
              <a:rPr lang="es-ES" altLang="en-US" baseline="0">
                <a:latin typeface="Arial" panose="020B0604020202020204" pitchFamily="34" charset="0"/>
              </a:rPr>
              <a:t>. </a:t>
            </a:r>
            <a:r>
              <a:rPr lang="es-ES" altLang="en-US" baseline="0" err="1">
                <a:latin typeface="Arial" panose="020B0604020202020204" pitchFamily="34" charset="0"/>
              </a:rPr>
              <a:t>awareness</a:t>
            </a:r>
            <a:r>
              <a:rPr lang="es-ES" altLang="en-US" baseline="0">
                <a:latin typeface="Arial" panose="020B0604020202020204" pitchFamily="34" charset="0"/>
              </a:rPr>
              <a:t> </a:t>
            </a:r>
            <a:r>
              <a:rPr lang="es-ES" altLang="en-US" baseline="0" err="1">
                <a:latin typeface="Arial" panose="020B0604020202020204" pitchFamily="34" charset="0"/>
              </a:rPr>
              <a:t>raising</a:t>
            </a:r>
            <a:r>
              <a:rPr lang="es-ES" altLang="en-US" baseline="0">
                <a:latin typeface="Arial" panose="020B0604020202020204" pitchFamily="34" charset="0"/>
              </a:rPr>
              <a:t> </a:t>
            </a:r>
            <a:r>
              <a:rPr lang="es-ES" altLang="en-US" baseline="0" err="1">
                <a:latin typeface="Arial" panose="020B0604020202020204" pitchFamily="34" charset="0"/>
              </a:rPr>
              <a:t>or</a:t>
            </a:r>
            <a:r>
              <a:rPr lang="es-ES" altLang="en-US" baseline="0">
                <a:latin typeface="Arial" panose="020B0604020202020204" pitchFamily="34" charset="0"/>
              </a:rPr>
              <a:t> </a:t>
            </a:r>
            <a:r>
              <a:rPr lang="es-ES" altLang="en-US" baseline="0" err="1">
                <a:latin typeface="Arial" panose="020B0604020202020204" pitchFamily="34" charset="0"/>
              </a:rPr>
              <a:t>any</a:t>
            </a:r>
            <a:r>
              <a:rPr lang="es-ES" altLang="en-US" baseline="0">
                <a:latin typeface="Arial" panose="020B0604020202020204" pitchFamily="34" charset="0"/>
              </a:rPr>
              <a:t> </a:t>
            </a:r>
            <a:r>
              <a:rPr lang="es-ES" altLang="en-US" baseline="0" err="1">
                <a:latin typeface="Arial" panose="020B0604020202020204" pitchFamily="34" charset="0"/>
              </a:rPr>
              <a:t>other</a:t>
            </a:r>
            <a:r>
              <a:rPr lang="es-ES" altLang="en-US" baseline="0">
                <a:latin typeface="Arial" panose="020B0604020202020204" pitchFamily="34" charset="0"/>
              </a:rPr>
              <a:t> </a:t>
            </a:r>
            <a:r>
              <a:rPr lang="es-ES" altLang="en-US" baseline="0" err="1">
                <a:latin typeface="Arial" panose="020B0604020202020204" pitchFamily="34" charset="0"/>
              </a:rPr>
              <a:t>issues</a:t>
            </a:r>
            <a:r>
              <a:rPr lang="es-ES" altLang="en-US" baseline="0">
                <a:latin typeface="Arial" panose="020B0604020202020204" pitchFamily="34" charset="0"/>
              </a:rPr>
              <a:t>/</a:t>
            </a:r>
            <a:r>
              <a:rPr lang="es-ES" altLang="en-US" baseline="0" err="1">
                <a:latin typeface="Arial" panose="020B0604020202020204" pitchFamily="34" charset="0"/>
              </a:rPr>
              <a:t>aspects</a:t>
            </a:r>
            <a:r>
              <a:rPr lang="es-ES" altLang="en-US" baseline="0">
                <a:latin typeface="Arial" panose="020B0604020202020204" pitchFamily="34" charset="0"/>
              </a:rPr>
              <a:t> </a:t>
            </a:r>
            <a:r>
              <a:rPr lang="es-ES" altLang="en-US" baseline="0" err="1">
                <a:latin typeface="Arial" panose="020B0604020202020204" pitchFamily="34" charset="0"/>
              </a:rPr>
              <a:t>related</a:t>
            </a:r>
            <a:r>
              <a:rPr lang="es-ES" altLang="en-US" baseline="0">
                <a:latin typeface="Arial" panose="020B0604020202020204" pitchFamily="34" charset="0"/>
              </a:rPr>
              <a:t> </a:t>
            </a:r>
            <a:r>
              <a:rPr lang="es-ES" altLang="en-US" baseline="0" err="1">
                <a:latin typeface="Arial" panose="020B0604020202020204" pitchFamily="34" charset="0"/>
              </a:rPr>
              <a:t>to</a:t>
            </a:r>
            <a:r>
              <a:rPr lang="es-ES" altLang="en-US" baseline="0">
                <a:latin typeface="Arial" panose="020B0604020202020204" pitchFamily="34" charset="0"/>
              </a:rPr>
              <a:t> </a:t>
            </a:r>
            <a:r>
              <a:rPr lang="es-ES" altLang="en-US" baseline="0" err="1">
                <a:latin typeface="Arial" panose="020B0604020202020204" pitchFamily="34" charset="0"/>
              </a:rPr>
              <a:t>the</a:t>
            </a:r>
            <a:r>
              <a:rPr lang="es-ES" altLang="en-US" baseline="0">
                <a:latin typeface="Arial" panose="020B0604020202020204" pitchFamily="34" charset="0"/>
              </a:rPr>
              <a:t> role of transformative </a:t>
            </a:r>
            <a:r>
              <a:rPr lang="es-ES" altLang="en-US" baseline="0" err="1">
                <a:latin typeface="Arial" panose="020B0604020202020204" pitchFamily="34" charset="0"/>
              </a:rPr>
              <a:t>innovation</a:t>
            </a:r>
            <a:r>
              <a:rPr lang="es-ES" altLang="en-US" baseline="0">
                <a:latin typeface="Arial" panose="020B0604020202020204" pitchFamily="34" charset="0"/>
              </a:rPr>
              <a:t> in </a:t>
            </a:r>
            <a:r>
              <a:rPr lang="es-ES" altLang="en-US" baseline="0" err="1">
                <a:latin typeface="Arial" panose="020B0604020202020204" pitchFamily="34" charset="0"/>
              </a:rPr>
              <a:t>the</a:t>
            </a:r>
            <a:r>
              <a:rPr lang="es-ES" altLang="en-US" baseline="0">
                <a:latin typeface="Arial" panose="020B0604020202020204" pitchFamily="34" charset="0"/>
              </a:rPr>
              <a:t> CCA </a:t>
            </a:r>
            <a:r>
              <a:rPr lang="es-ES" altLang="en-US" baseline="0" err="1">
                <a:latin typeface="Arial" panose="020B0604020202020204" pitchFamily="34" charset="0"/>
              </a:rPr>
              <a:t>ativities</a:t>
            </a:r>
            <a:r>
              <a:rPr lang="es-ES" altLang="en-US" baseline="0">
                <a:latin typeface="Arial" panose="020B0604020202020204" pitchFamily="34" charset="0"/>
              </a:rPr>
              <a:t> in </a:t>
            </a:r>
            <a:r>
              <a:rPr lang="es-ES" altLang="en-US" baseline="0" err="1">
                <a:latin typeface="Arial" panose="020B0604020202020204" pitchFamily="34" charset="0"/>
              </a:rPr>
              <a:t>your</a:t>
            </a:r>
            <a:r>
              <a:rPr lang="es-ES" altLang="en-US" baseline="0">
                <a:latin typeface="Arial" panose="020B0604020202020204" pitchFamily="34" charset="0"/>
              </a:rPr>
              <a:t> </a:t>
            </a:r>
            <a:r>
              <a:rPr lang="es-ES" altLang="en-US" baseline="0" err="1">
                <a:latin typeface="Arial" panose="020B0604020202020204" pitchFamily="34" charset="0"/>
              </a:rPr>
              <a:t>territory</a:t>
            </a:r>
            <a:r>
              <a:rPr lang="es-ES" altLang="en-US" baseline="0">
                <a:latin typeface="Arial" panose="020B0604020202020204" pitchFamily="34" charset="0"/>
              </a:rPr>
              <a:t>).  </a:t>
            </a:r>
            <a:endParaRPr lang="es-E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460400" rtl="0" eaLnBrk="1" fontAlgn="auto" latinLnBrk="0" hangingPunct="1">
              <a:lnSpc>
                <a:spcPct val="100000"/>
              </a:lnSpc>
              <a:spcBef>
                <a:spcPts val="0"/>
              </a:spcBef>
              <a:spcAft>
                <a:spcPts val="0"/>
              </a:spcAft>
              <a:buClrTx/>
              <a:buSzTx/>
              <a:buFontTx/>
              <a:buNone/>
              <a:tabLst/>
              <a:defRPr/>
            </a:pPr>
            <a:fld id="{A49B8E0A-1F78-4877-9158-1C33F0F4D211}"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0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3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F13816-BEAA-4D47-B03D-DA10AE13CC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20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686F3-9D1B-47F0-B3C9-492AE47D66E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5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429B4A4-1FC5-473E-8DBA-C0C2815A41AF}" type="slidenum">
              <a:rPr lang="en-GB" altLang="en-US" b="0"/>
              <a:pPr eaLnBrk="1" hangingPunct="1"/>
              <a:t>5</a:t>
            </a:fld>
            <a:endParaRPr lang="en-GB" altLang="en-US" b="0"/>
          </a:p>
        </p:txBody>
      </p:sp>
      <p:sp>
        <p:nvSpPr>
          <p:cNvPr id="38915" name="Rectangle 2"/>
          <p:cNvSpPr>
            <a:spLocks noGrp="1" noRot="1" noChangeAspect="1" noChangeArrowheads="1" noTextEdit="1"/>
          </p:cNvSpPr>
          <p:nvPr>
            <p:ph type="sldImg"/>
          </p:nvPr>
        </p:nvSpPr>
        <p:spPr>
          <a:xfrm>
            <a:off x="936625" y="750888"/>
            <a:ext cx="4949825" cy="3711575"/>
          </a:xfrm>
          <a:ln/>
        </p:spPr>
      </p:sp>
      <p:sp>
        <p:nvSpPr>
          <p:cNvPr id="38916" name="Rectangle 3"/>
          <p:cNvSpPr>
            <a:spLocks noGrp="1" noChangeArrowheads="1"/>
          </p:cNvSpPr>
          <p:nvPr>
            <p:ph type="body" idx="1"/>
          </p:nvPr>
        </p:nvSpPr>
        <p:spPr>
          <a:xfrm>
            <a:off x="909638" y="4716463"/>
            <a:ext cx="50006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1" fontAlgn="base" latinLnBrk="0" hangingPunct="1">
              <a:lnSpc>
                <a:spcPct val="100000"/>
              </a:lnSpc>
              <a:spcBef>
                <a:spcPct val="30000"/>
              </a:spcBef>
              <a:spcAft>
                <a:spcPct val="0"/>
              </a:spcAft>
              <a:buClrTx/>
              <a:buSzTx/>
              <a:buFontTx/>
              <a:buNone/>
              <a:tabLst/>
              <a:defRPr/>
            </a:pPr>
            <a:r>
              <a:rPr lang="en-US" altLang="en-US">
                <a:latin typeface="Arial" panose="020B0604020202020204" pitchFamily="34" charset="0"/>
              </a:rPr>
              <a:t>CCA: Climate change adaptation</a:t>
            </a:r>
          </a:p>
          <a:p>
            <a:pPr marL="228600" marR="0" lvl="0" indent="-228600" algn="l" defTabSz="914400" rtl="0" eaLnBrk="1" fontAlgn="base" latinLnBrk="0" hangingPunct="1">
              <a:lnSpc>
                <a:spcPct val="100000"/>
              </a:lnSpc>
              <a:spcBef>
                <a:spcPct val="30000"/>
              </a:spcBef>
              <a:spcAft>
                <a:spcPct val="0"/>
              </a:spcAft>
              <a:buClrTx/>
              <a:buSzTx/>
              <a:buFontTx/>
              <a:buNone/>
              <a:tabLst/>
              <a:defRPr/>
            </a:pPr>
            <a:endParaRPr lang="en-US" altLang="en-US">
              <a:latin typeface="Arial" panose="020B0604020202020204" pitchFamily="34" charset="0"/>
            </a:endParaRPr>
          </a:p>
          <a:p>
            <a:pPr marL="228600" marR="0" lvl="0" indent="-228600" algn="l" defTabSz="914400" rtl="0" eaLnBrk="1" fontAlgn="base" latinLnBrk="0" hangingPunct="1">
              <a:lnSpc>
                <a:spcPct val="100000"/>
              </a:lnSpc>
              <a:spcBef>
                <a:spcPct val="30000"/>
              </a:spcBef>
              <a:spcAft>
                <a:spcPct val="0"/>
              </a:spcAft>
              <a:buClrTx/>
              <a:buSzTx/>
              <a:buFontTx/>
              <a:buNone/>
              <a:tabLst/>
              <a:defRPr/>
            </a:pPr>
            <a:r>
              <a:rPr lang="en-US" altLang="en-US">
                <a:latin typeface="Arial" panose="020B0604020202020204" pitchFamily="34" charset="0"/>
              </a:rPr>
              <a:t>Instruction: </a:t>
            </a:r>
            <a:r>
              <a:rPr lang="en-US" altLang="en-US" err="1">
                <a:latin typeface="Arial" panose="020B0604020202020204" pitchFamily="34" charset="0"/>
              </a:rPr>
              <a:t>summarise</a:t>
            </a:r>
            <a:r>
              <a:rPr lang="en-US" altLang="en-US">
                <a:latin typeface="Arial" panose="020B0604020202020204" pitchFamily="34" charset="0"/>
              </a:rPr>
              <a:t> the main features of your CCA</a:t>
            </a:r>
            <a:r>
              <a:rPr lang="en-US" altLang="en-US" baseline="0">
                <a:latin typeface="Arial" panose="020B0604020202020204" pitchFamily="34" charset="0"/>
              </a:rPr>
              <a:t> and Innovation ecosystem </a:t>
            </a:r>
            <a:r>
              <a:rPr lang="en-US" altLang="en-US">
                <a:latin typeface="Arial" panose="020B0604020202020204" pitchFamily="34" charset="0"/>
              </a:rPr>
              <a:t>from your territory’s case study report – see Chapter 2.3 (Flag if you have other observations than those listed in the case study)</a:t>
            </a:r>
          </a:p>
          <a:p>
            <a:pPr marL="228600" marR="0" lvl="0" indent="-228600" algn="l" defTabSz="914400" rtl="0" eaLnBrk="1" fontAlgn="base" latinLnBrk="0" hangingPunct="1">
              <a:lnSpc>
                <a:spcPct val="100000"/>
              </a:lnSpc>
              <a:spcBef>
                <a:spcPct val="30000"/>
              </a:spcBef>
              <a:spcAft>
                <a:spcPct val="0"/>
              </a:spcAft>
              <a:buClrTx/>
              <a:buSzTx/>
              <a:buFontTx/>
              <a:buNone/>
              <a:tabLst/>
              <a:defRPr/>
            </a:pPr>
            <a:r>
              <a:rPr lang="en-US" altLang="en-US">
                <a:latin typeface="Arial" panose="020B0604020202020204" pitchFamily="34" charset="0"/>
              </a:rPr>
              <a:t>Add other pages if needed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F6F13816-BEAA-4D47-B03D-DA10AE13CC14}" type="slidenum">
              <a:rPr lang="en-US" smtClean="0"/>
              <a:t>7</a:t>
            </a:fld>
            <a:endParaRPr lang="en-US"/>
          </a:p>
        </p:txBody>
      </p:sp>
    </p:spTree>
    <p:extLst>
      <p:ext uri="{BB962C8B-B14F-4D97-AF65-F5344CB8AC3E}">
        <p14:creationId xmlns:p14="http://schemas.microsoft.com/office/powerpoint/2010/main" val="351571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7DDF4533-E5B4-4320-8716-C922D11DF12F}" type="slidenum">
              <a:rPr lang="fi-FI" smtClean="0"/>
              <a:t>11</a:t>
            </a:fld>
            <a:endParaRPr lang="fi-FI"/>
          </a:p>
        </p:txBody>
      </p:sp>
    </p:spTree>
    <p:extLst>
      <p:ext uri="{BB962C8B-B14F-4D97-AF65-F5344CB8AC3E}">
        <p14:creationId xmlns:p14="http://schemas.microsoft.com/office/powerpoint/2010/main" val="336530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9A7DBDC-067B-4D4D-A6F7-DD0B00A97EB7}" type="slidenum">
              <a:rPr lang="en-GB" altLang="en-US" b="0"/>
              <a:pPr eaLnBrk="1" hangingPunct="1"/>
              <a:t>14</a:t>
            </a:fld>
            <a:endParaRPr lang="en-GB" altLang="en-US" b="0"/>
          </a:p>
        </p:txBody>
      </p:sp>
      <p:sp>
        <p:nvSpPr>
          <p:cNvPr id="39939" name="Rectangle 2"/>
          <p:cNvSpPr>
            <a:spLocks noGrp="1" noRot="1" noChangeAspect="1" noChangeArrowheads="1" noTextEdit="1"/>
          </p:cNvSpPr>
          <p:nvPr>
            <p:ph type="sldImg"/>
          </p:nvPr>
        </p:nvSpPr>
        <p:spPr>
          <a:xfrm>
            <a:off x="936625" y="750888"/>
            <a:ext cx="4949825" cy="3711575"/>
          </a:xfrm>
          <a:ln/>
        </p:spPr>
      </p:sp>
      <p:sp>
        <p:nvSpPr>
          <p:cNvPr id="39940" name="Rectangle 3"/>
          <p:cNvSpPr>
            <a:spLocks noGrp="1" noChangeArrowheads="1"/>
          </p:cNvSpPr>
          <p:nvPr>
            <p:ph type="body" idx="1"/>
          </p:nvPr>
        </p:nvSpPr>
        <p:spPr>
          <a:xfrm>
            <a:off x="909638" y="4716463"/>
            <a:ext cx="50006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rPr>
              <a:t>This is a slide with fixed content meant to remind </a:t>
            </a:r>
            <a:r>
              <a:rPr lang="en-US" altLang="en-US" baseline="0">
                <a:latin typeface="Arial" panose="020B0604020202020204" pitchFamily="34" charset="0"/>
              </a:rPr>
              <a:t>the participants the key dimensions of transformative innovation for climate resilience.</a:t>
            </a:r>
          </a:p>
          <a:p>
            <a:pPr marL="228600" indent="-228600" eaLnBrk="1" hangingPunct="1"/>
            <a:endParaRPr lang="en-US" altLang="en-US" baseline="0">
              <a:latin typeface="Arial" panose="020B0604020202020204" pitchFamily="34" charset="0"/>
            </a:endParaRPr>
          </a:p>
          <a:p>
            <a:pPr marL="228600" indent="-228600" eaLnBrk="1" hangingPunct="1"/>
            <a:r>
              <a:rPr lang="en-US" altLang="en-US" baseline="0">
                <a:latin typeface="Arial" panose="020B0604020202020204" pitchFamily="34" charset="0"/>
              </a:rPr>
              <a:t>Instruction: in the next slide, you will have to select a minimum of 3 from this list</a:t>
            </a: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0E83379-FD90-4256-AF14-FCF46883EC79}" type="slidenum">
              <a:rPr lang="en-GB" altLang="en-US" b="0"/>
              <a:pPr eaLnBrk="1" hangingPunct="1"/>
              <a:t>15</a:t>
            </a:fld>
            <a:endParaRPr lang="en-GB" altLang="en-US" b="0"/>
          </a:p>
        </p:txBody>
      </p:sp>
      <p:sp>
        <p:nvSpPr>
          <p:cNvPr id="56323" name="Rectangle 2"/>
          <p:cNvSpPr>
            <a:spLocks noGrp="1" noRot="1" noChangeAspect="1" noChangeArrowheads="1" noTextEdit="1"/>
          </p:cNvSpPr>
          <p:nvPr>
            <p:ph type="sldImg"/>
          </p:nvPr>
        </p:nvSpPr>
        <p:spPr>
          <a:xfrm>
            <a:off x="936625" y="750888"/>
            <a:ext cx="4949825" cy="3711575"/>
          </a:xfrm>
          <a:ln/>
        </p:spPr>
      </p:sp>
      <p:sp>
        <p:nvSpPr>
          <p:cNvPr id="56324" name="Rectangle 3"/>
          <p:cNvSpPr>
            <a:spLocks noGrp="1" noChangeArrowheads="1"/>
          </p:cNvSpPr>
          <p:nvPr>
            <p:ph type="body" idx="1"/>
          </p:nvPr>
        </p:nvSpPr>
        <p:spPr>
          <a:xfrm>
            <a:off x="909638" y="4716463"/>
            <a:ext cx="5000625"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GB" altLang="en-US" sz="1000">
                <a:latin typeface="Arial" panose="020B0604020202020204" pitchFamily="34" charset="0"/>
              </a:rPr>
              <a:t>Instructions:</a:t>
            </a:r>
          </a:p>
          <a:p>
            <a:pPr marL="228600" indent="-228600" eaLnBrk="1" hangingPunct="1">
              <a:lnSpc>
                <a:spcPct val="80000"/>
              </a:lnSpc>
              <a:buFont typeface="Arial" panose="020B0604020202020204" pitchFamily="34" charset="0"/>
              <a:buChar char="•"/>
            </a:pPr>
            <a:r>
              <a:rPr lang="en-GB" altLang="en-US" sz="1000" baseline="0">
                <a:latin typeface="Arial" panose="020B0604020202020204" pitchFamily="34" charset="0"/>
              </a:rPr>
              <a:t>Among </a:t>
            </a:r>
            <a:r>
              <a:rPr lang="en-GB" altLang="en-US" sz="1000">
                <a:latin typeface="Arial" panose="020B0604020202020204" pitchFamily="34" charset="0"/>
              </a:rPr>
              <a:t>the 7 dimensions initially marked </a:t>
            </a:r>
            <a:r>
              <a:rPr lang="en-GB" altLang="en-US" sz="1000" baseline="0">
                <a:latin typeface="Arial" panose="020B0604020202020204" pitchFamily="34" charset="0"/>
              </a:rPr>
              <a:t>with </a:t>
            </a:r>
            <a:r>
              <a:rPr lang="en-GB" altLang="en-US" sz="1000" b="0">
                <a:latin typeface="Arial" panose="020B0604020202020204" pitchFamily="34" charset="0"/>
              </a:rPr>
              <a:t>grey</a:t>
            </a:r>
            <a:r>
              <a:rPr lang="en-GB" altLang="en-US" sz="1000" b="1">
                <a:latin typeface="Arial" panose="020B0604020202020204" pitchFamily="34" charset="0"/>
              </a:rPr>
              <a:t> </a:t>
            </a:r>
            <a:r>
              <a:rPr lang="en-GB" altLang="en-US" sz="1000" b="0">
                <a:latin typeface="Arial" panose="020B0604020202020204" pitchFamily="34" charset="0"/>
              </a:rPr>
              <a:t>colour,</a:t>
            </a:r>
            <a:r>
              <a:rPr lang="en-GB" altLang="en-US" sz="1000" b="1">
                <a:latin typeface="Arial" panose="020B0604020202020204" pitchFamily="34" charset="0"/>
              </a:rPr>
              <a:t> mark</a:t>
            </a:r>
            <a:r>
              <a:rPr lang="en-GB" altLang="en-US" sz="1000">
                <a:latin typeface="Arial" panose="020B0604020202020204" pitchFamily="34" charset="0"/>
              </a:rPr>
              <a:t> with </a:t>
            </a:r>
            <a:r>
              <a:rPr lang="en-GB" altLang="en-US" sz="1000" b="1">
                <a:latin typeface="Arial" panose="020B0604020202020204" pitchFamily="34" charset="0"/>
              </a:rPr>
              <a:t>black colour </a:t>
            </a:r>
            <a:r>
              <a:rPr lang="en-GB" altLang="en-US" sz="1000" b="0">
                <a:latin typeface="Arial" panose="020B0604020202020204" pitchFamily="34" charset="0"/>
              </a:rPr>
              <a:t>a minimum of 3 (or more) </a:t>
            </a:r>
            <a:r>
              <a:rPr lang="en-GB" altLang="en-US" sz="1000">
                <a:latin typeface="Arial" panose="020B0604020202020204" pitchFamily="34" charset="0"/>
              </a:rPr>
              <a:t>most</a:t>
            </a:r>
            <a:r>
              <a:rPr lang="en-GB" altLang="en-US" sz="1000" baseline="0">
                <a:latin typeface="Arial" panose="020B0604020202020204" pitchFamily="34" charset="0"/>
              </a:rPr>
              <a:t> relevant aspects </a:t>
            </a:r>
            <a:r>
              <a:rPr lang="en-GB" altLang="en-US" sz="1000">
                <a:latin typeface="Arial" panose="020B0604020202020204" pitchFamily="34" charset="0"/>
              </a:rPr>
              <a:t>that you would like to discuss during the peer-review session</a:t>
            </a:r>
            <a:r>
              <a:rPr lang="en-GB" altLang="en-US" sz="1000" baseline="0">
                <a:latin typeface="Arial" panose="020B0604020202020204" pitchFamily="34" charset="0"/>
              </a:rPr>
              <a:t> (in this slide the </a:t>
            </a:r>
            <a:r>
              <a:rPr lang="en-GB" altLang="en-US" sz="1000" b="1" baseline="0">
                <a:latin typeface="Arial" panose="020B0604020202020204" pitchFamily="34" charset="0"/>
              </a:rPr>
              <a:t>remaining dimensions stay in grey </a:t>
            </a:r>
            <a:r>
              <a:rPr lang="en-GB" altLang="en-US" sz="1000" baseline="0">
                <a:latin typeface="Arial" panose="020B0604020202020204" pitchFamily="34" charset="0"/>
              </a:rPr>
              <a:t>as they will not be covered in the peer review).</a:t>
            </a:r>
            <a:endParaRPr lang="en-GB" altLang="en-US" sz="1000">
              <a:latin typeface="Arial" panose="020B0604020202020204" pitchFamily="34" charset="0"/>
            </a:endParaRPr>
          </a:p>
          <a:p>
            <a:pPr marL="0" marR="0" lvl="0" indent="0" algn="l" defTabSz="914400" rtl="0" eaLnBrk="1" fontAlgn="base" latinLnBrk="0" hangingPunct="1">
              <a:lnSpc>
                <a:spcPct val="80000"/>
              </a:lnSpc>
              <a:spcBef>
                <a:spcPct val="30000"/>
              </a:spcBef>
              <a:spcAft>
                <a:spcPct val="0"/>
              </a:spcAft>
              <a:buClrTx/>
              <a:buSzTx/>
              <a:buFont typeface="Arial" panose="020B0604020202020204" pitchFamily="34" charset="0"/>
              <a:buNone/>
              <a:tabLst/>
              <a:defRPr/>
            </a:pPr>
            <a:r>
              <a:rPr lang="en-GB" altLang="en-US" sz="1000">
                <a:latin typeface="Arial" panose="020B0604020202020204" pitchFamily="34" charset="0"/>
              </a:rPr>
              <a:t>(</a:t>
            </a:r>
            <a:r>
              <a:rPr lang="en-GB" altLang="en-US" sz="1000" i="1">
                <a:latin typeface="Arial" panose="020B0604020202020204" pitchFamily="34" charset="0"/>
              </a:rPr>
              <a:t>In the subsequent slides you will be asked to </a:t>
            </a:r>
            <a:r>
              <a:rPr lang="en-GB" altLang="en-US" sz="1000" i="1">
                <a:solidFill>
                  <a:srgbClr val="FF0000"/>
                </a:solidFill>
              </a:rPr>
              <a:t>provide</a:t>
            </a:r>
            <a:r>
              <a:rPr lang="en-GB" altLang="en-US" sz="1000" i="1">
                <a:solidFill>
                  <a:schemeClr val="tx2"/>
                </a:solidFill>
              </a:rPr>
              <a:t> (</a:t>
            </a:r>
            <a:r>
              <a:rPr lang="en-GB" altLang="en-US" sz="1000" i="1">
                <a:solidFill>
                  <a:srgbClr val="000066"/>
                </a:solidFill>
              </a:rPr>
              <a:t>for each of the 3 -or more- selected dimensions) the questions/aspects you want to discuss, broken down in 1/ </a:t>
            </a:r>
            <a:r>
              <a:rPr lang="en-GB" altLang="en-US" sz="1000" i="1">
                <a:solidFill>
                  <a:srgbClr val="0070C0"/>
                </a:solidFill>
              </a:rPr>
              <a:t>“State-of-play”</a:t>
            </a:r>
            <a:r>
              <a:rPr lang="en-GB" altLang="en-US" sz="1000" i="1">
                <a:solidFill>
                  <a:schemeClr val="accent4"/>
                </a:solidFill>
              </a:rPr>
              <a:t>,</a:t>
            </a:r>
            <a:r>
              <a:rPr lang="en-GB" altLang="en-US" sz="1000" i="1">
                <a:solidFill>
                  <a:srgbClr val="0070C0"/>
                </a:solidFill>
              </a:rPr>
              <a:t> 2/ </a:t>
            </a:r>
            <a:r>
              <a:rPr lang="en-GB" altLang="en-US" sz="1000" i="1">
                <a:solidFill>
                  <a:schemeClr val="tx2"/>
                </a:solidFill>
              </a:rPr>
              <a:t>“Bottlenecks” </a:t>
            </a:r>
            <a:r>
              <a:rPr lang="en-GB" altLang="en-US" sz="1000" i="1">
                <a:solidFill>
                  <a:srgbClr val="000066"/>
                </a:solidFill>
              </a:rPr>
              <a:t>and</a:t>
            </a:r>
            <a:r>
              <a:rPr lang="en-GB" altLang="en-US" sz="1000" i="1">
                <a:solidFill>
                  <a:schemeClr val="tx2"/>
                </a:solidFill>
              </a:rPr>
              <a:t> 3/ </a:t>
            </a:r>
            <a:r>
              <a:rPr lang="en-GB" altLang="en-US" sz="1000" i="1">
                <a:solidFill>
                  <a:srgbClr val="00B050"/>
                </a:solidFill>
              </a:rPr>
              <a:t>“Ways forward”</a:t>
            </a:r>
            <a:r>
              <a:rPr lang="en-GB" altLang="en-US" sz="1000">
                <a:solidFill>
                  <a:srgbClr val="000066"/>
                </a:solidFill>
              </a:rPr>
              <a:t>)</a:t>
            </a:r>
          </a:p>
          <a:p>
            <a:pPr marL="0" marR="0" lvl="0" indent="0" algn="l" defTabSz="914400" rtl="0" eaLnBrk="1" fontAlgn="base" latinLnBrk="0" hangingPunct="1">
              <a:lnSpc>
                <a:spcPct val="80000"/>
              </a:lnSpc>
              <a:spcBef>
                <a:spcPct val="30000"/>
              </a:spcBef>
              <a:spcAft>
                <a:spcPct val="0"/>
              </a:spcAft>
              <a:buClrTx/>
              <a:buSzTx/>
              <a:buFont typeface="Arial" panose="020B0604020202020204" pitchFamily="34" charset="0"/>
              <a:buNone/>
              <a:tabLst/>
              <a:defRPr/>
            </a:pPr>
            <a:endParaRPr lang="en-GB" altLang="en-US" sz="1000">
              <a:solidFill>
                <a:srgbClr val="000066"/>
              </a:solidFill>
            </a:endParaRP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000">
                <a:latin typeface="Arial" panose="020B0604020202020204" pitchFamily="34" charset="0"/>
              </a:rPr>
              <a:t>In order to make the discussion at the workshop as useful as possible, it is important to move out of the ‘classical’ presenting mood and aim at a more concrete approach to the issues that need to be addressed while establishing / implementing / improving your strategy. For this reason it is important to define well each</a:t>
            </a:r>
            <a:r>
              <a:rPr lang="en-GB" altLang="en-US" sz="1000" baseline="0">
                <a:latin typeface="Arial" panose="020B0604020202020204" pitchFamily="34" charset="0"/>
              </a:rPr>
              <a:t> of the 3 questions/aspects </a:t>
            </a:r>
            <a:r>
              <a:rPr lang="en-GB" altLang="en-US" sz="700" baseline="0">
                <a:latin typeface="Arial" panose="020B0604020202020204" pitchFamily="34" charset="0"/>
              </a:rPr>
              <a:t>(</a:t>
            </a:r>
            <a:r>
              <a:rPr lang="en-GB" altLang="en-US" sz="700" i="1">
                <a:solidFill>
                  <a:srgbClr val="0070C0"/>
                </a:solidFill>
              </a:rPr>
              <a:t>“State-of-play”</a:t>
            </a:r>
            <a:r>
              <a:rPr lang="en-GB" altLang="en-US" sz="700" i="1">
                <a:solidFill>
                  <a:schemeClr val="accent4"/>
                </a:solidFill>
              </a:rPr>
              <a:t>,</a:t>
            </a:r>
            <a:r>
              <a:rPr lang="en-GB" altLang="en-US" sz="700" i="1">
                <a:solidFill>
                  <a:srgbClr val="0070C0"/>
                </a:solidFill>
              </a:rPr>
              <a:t> </a:t>
            </a:r>
            <a:r>
              <a:rPr lang="en-GB" altLang="en-US" sz="700" i="1">
                <a:solidFill>
                  <a:schemeClr val="tx2"/>
                </a:solidFill>
              </a:rPr>
              <a:t>“Bottlenecks”, </a:t>
            </a:r>
            <a:r>
              <a:rPr lang="en-GB" altLang="en-US" sz="700" i="1">
                <a:solidFill>
                  <a:srgbClr val="00B050"/>
                </a:solidFill>
              </a:rPr>
              <a:t>“Ways forward”</a:t>
            </a:r>
            <a:r>
              <a:rPr lang="en-GB" altLang="en-US" sz="700">
                <a:solidFill>
                  <a:srgbClr val="000066"/>
                </a:solidFill>
              </a:rPr>
              <a:t>) </a:t>
            </a:r>
            <a:r>
              <a:rPr lang="en-GB" altLang="en-US" sz="1000" baseline="0">
                <a:latin typeface="Arial" panose="020B0604020202020204" pitchFamily="34" charset="0"/>
              </a:rPr>
              <a:t>that </a:t>
            </a:r>
            <a:r>
              <a:rPr lang="en-GB" altLang="en-US" sz="1000">
                <a:latin typeface="Arial" panose="020B0604020202020204" pitchFamily="34" charset="0"/>
              </a:rPr>
              <a:t>would act as a ‘red thread’ in your presentation and consecutive peer-review session.</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000">
                <a:latin typeface="Arial" panose="020B0604020202020204" pitchFamily="34" charset="0"/>
              </a:rPr>
              <a:t>This in turn would stimulate discussion on:</a:t>
            </a:r>
            <a:br>
              <a:rPr lang="en-GB" altLang="en-US" sz="1000">
                <a:latin typeface="Arial" panose="020B0604020202020204" pitchFamily="34" charset="0"/>
              </a:rPr>
            </a:br>
            <a:r>
              <a:rPr lang="en-GB" altLang="en-US" sz="1000" err="1">
                <a:latin typeface="Arial" panose="020B0604020202020204" pitchFamily="34" charset="0"/>
              </a:rPr>
              <a:t>i</a:t>
            </a:r>
            <a:r>
              <a:rPr lang="en-GB" altLang="en-US" sz="1000">
                <a:latin typeface="Arial" panose="020B0604020202020204" pitchFamily="34" charset="0"/>
              </a:rPr>
              <a:t>) what the peers think are the underlying critical factors concerning the issues that you want to discuss</a:t>
            </a:r>
            <a:br>
              <a:rPr lang="en-GB" altLang="en-US" sz="1000">
                <a:latin typeface="Arial" panose="020B0604020202020204" pitchFamily="34" charset="0"/>
              </a:rPr>
            </a:br>
            <a:r>
              <a:rPr lang="en-GB" altLang="en-US" sz="1000">
                <a:latin typeface="Arial" panose="020B0604020202020204" pitchFamily="34" charset="0"/>
              </a:rPr>
              <a:t>ii) suggestions for policies/measures to address these issues. </a:t>
            </a:r>
            <a:br>
              <a:rPr lang="en-GB" altLang="en-US" sz="1000">
                <a:latin typeface="Arial" panose="020B0604020202020204" pitchFamily="34" charset="0"/>
              </a:rPr>
            </a:br>
            <a:endParaRPr lang="en-GB" altLang="en-US" sz="1000">
              <a:latin typeface="Arial" panose="020B0604020202020204" pitchFamily="34" charset="0"/>
            </a:endParaRPr>
          </a:p>
          <a:p>
            <a:pPr marL="228600" indent="-228600" eaLnBrk="1" hangingPunct="1"/>
            <a:r>
              <a:rPr lang="en-GB" altLang="en-US" sz="1000" i="1" u="none">
                <a:solidFill>
                  <a:srgbClr val="FF0000"/>
                </a:solidFill>
                <a:latin typeface="Arial" panose="020B0604020202020204" pitchFamily="34" charset="0"/>
              </a:rPr>
              <a:t>(All discussions are foreseen in plenary, but d</a:t>
            </a:r>
            <a:r>
              <a:rPr lang="en-GB" altLang="en-US" sz="1000" i="1" u="none">
                <a:latin typeface="Arial" panose="020B0604020202020204" pitchFamily="34" charset="0"/>
              </a:rPr>
              <a:t>epending </a:t>
            </a:r>
            <a:r>
              <a:rPr lang="en-GB" altLang="en-US" sz="1000" i="1">
                <a:latin typeface="Arial" panose="020B0604020202020204" pitchFamily="34" charset="0"/>
              </a:rPr>
              <a:t>on the number of participants the audience may be divided into sub-groups addressing each of the issues that you want to address – If needed</a:t>
            </a:r>
            <a:r>
              <a:rPr lang="en-GB" altLang="en-US" sz="1000" i="1" baseline="0">
                <a:latin typeface="Arial" panose="020B0604020202020204" pitchFamily="34" charset="0"/>
              </a:rPr>
              <a:t> </a:t>
            </a:r>
            <a:r>
              <a:rPr lang="en-GB" altLang="en-US" sz="1000" i="1">
                <a:latin typeface="Arial" panose="020B0604020202020204" pitchFamily="34" charset="0"/>
              </a:rPr>
              <a:t>we will</a:t>
            </a:r>
            <a:r>
              <a:rPr lang="en-GB" altLang="en-US" sz="1000" i="1" baseline="0">
                <a:latin typeface="Arial" panose="020B0604020202020204" pitchFamily="34" charset="0"/>
              </a:rPr>
              <a:t> come back to you on this aspect</a:t>
            </a:r>
            <a:r>
              <a:rPr lang="en-GB" altLang="en-US" sz="1000" i="1">
                <a:latin typeface="Arial" panose="020B0604020202020204" pitchFamily="34" charset="0"/>
              </a:rPr>
              <a:t>) </a:t>
            </a:r>
          </a:p>
          <a:p>
            <a:pPr marL="228600" indent="-228600" eaLnBrk="1" hangingPunct="1"/>
            <a:endParaRPr lang="en-GB" altLang="en-US" sz="1000">
              <a:latin typeface="Arial" panose="020B0604020202020204" pitchFamily="34" charset="0"/>
            </a:endParaRPr>
          </a:p>
          <a:p>
            <a:pPr marL="228600" indent="-228600" eaLnBrk="1" hangingPunct="1">
              <a:lnSpc>
                <a:spcPct val="80000"/>
              </a:lnSpc>
              <a:buFont typeface="Arial" panose="020B0604020202020204" pitchFamily="34" charset="0"/>
              <a:buChar char="•"/>
            </a:pPr>
            <a:r>
              <a:rPr lang="en-GB" altLang="en-US" sz="1000">
                <a:solidFill>
                  <a:srgbClr val="000066"/>
                </a:solidFill>
                <a:latin typeface="Arial" panose="020B0604020202020204" pitchFamily="34" charset="0"/>
              </a:rPr>
              <a:t>Please remember that the more targeted these questions are, the more concise and relevant feedback you will get. By presenting the questions up front, you allow your peer critical friends to keep them in mind while you give your presentation. The questions should be repeated at the end of the presentation. Questions of a very general character can be made relevant for your specific region only if you give related information in your presentation.</a:t>
            </a:r>
          </a:p>
          <a:p>
            <a:pPr marL="228600" indent="-228600" eaLnBrk="1" hangingPunct="1"/>
            <a:endParaRPr lang="en-GB" altLang="en-US" sz="1000">
              <a:latin typeface="Arial" panose="020B0604020202020204" pitchFamily="34" charset="0"/>
            </a:endParaRPr>
          </a:p>
          <a:p>
            <a:pPr marL="228600" indent="-228600" eaLnBrk="1" hangingPunct="1">
              <a:buFont typeface="Arial" panose="020B0604020202020204" pitchFamily="34" charset="0"/>
              <a:buChar char="•"/>
            </a:pPr>
            <a:r>
              <a:rPr lang="en-GB" altLang="en-US" sz="1000">
                <a:latin typeface="Arial" panose="020B0604020202020204" pitchFamily="34" charset="0"/>
              </a:rPr>
              <a:t>When preparing the presentation you might want to go through the rest of slides of this template and try to steer the information so it provides a logic to what you want to discuss, what the issues at hand are. This template provides you with suggestions for areas that can be relevant to bring up in order to explain your strategy and the issues. You may feel that you want to add some slides, which is good, but please bear in mind that there is only +/- 30 minutes for presentation, which on average is something like 15 slides, so try not to make the presentation too long.</a:t>
            </a:r>
          </a:p>
          <a:p>
            <a:pPr marL="228600" indent="-228600" eaLnBrk="1" hangingPunct="1">
              <a:lnSpc>
                <a:spcPct val="80000"/>
              </a:lnSpc>
            </a:pPr>
            <a:endParaRPr lang="en-GB" altLang="en-US" sz="1000">
              <a:latin typeface="Arial" panose="020B0604020202020204" pitchFamily="34" charset="0"/>
            </a:endParaRPr>
          </a:p>
        </p:txBody>
      </p:sp>
    </p:spTree>
    <p:extLst>
      <p:ext uri="{BB962C8B-B14F-4D97-AF65-F5344CB8AC3E}">
        <p14:creationId xmlns:p14="http://schemas.microsoft.com/office/powerpoint/2010/main" val="369329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2E12CEE-CA33-400F-984F-6E6A1D3416BE}" type="slidenum">
              <a:rPr lang="en-GB" altLang="en-US"/>
              <a:pPr/>
              <a:t>‹#›</a:t>
            </a:fld>
            <a:endParaRPr lang="en-GB" altLang="en-US"/>
          </a:p>
        </p:txBody>
      </p:sp>
    </p:spTree>
    <p:extLst>
      <p:ext uri="{BB962C8B-B14F-4D97-AF65-F5344CB8AC3E}">
        <p14:creationId xmlns:p14="http://schemas.microsoft.com/office/powerpoint/2010/main" val="389451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A5396D9-FDBD-405D-9162-480FAEB58123}" type="slidenum">
              <a:rPr lang="en-GB" altLang="en-US"/>
              <a:pPr/>
              <a:t>‹#›</a:t>
            </a:fld>
            <a:endParaRPr lang="en-GB" altLang="en-US"/>
          </a:p>
        </p:txBody>
      </p:sp>
    </p:spTree>
    <p:extLst>
      <p:ext uri="{BB962C8B-B14F-4D97-AF65-F5344CB8AC3E}">
        <p14:creationId xmlns:p14="http://schemas.microsoft.com/office/powerpoint/2010/main" val="233263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FEE998F-6B9B-4E23-965C-2FB6EA09DB8C}" type="slidenum">
              <a:rPr lang="en-GB" altLang="en-US"/>
              <a:pPr/>
              <a:t>‹#›</a:t>
            </a:fld>
            <a:endParaRPr lang="en-GB" altLang="en-US"/>
          </a:p>
        </p:txBody>
      </p:sp>
    </p:spTree>
    <p:extLst>
      <p:ext uri="{BB962C8B-B14F-4D97-AF65-F5344CB8AC3E}">
        <p14:creationId xmlns:p14="http://schemas.microsoft.com/office/powerpoint/2010/main" val="337780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9" y="746065"/>
            <a:ext cx="7826318" cy="715331"/>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678318" y="1677092"/>
            <a:ext cx="7826319" cy="4217885"/>
          </a:xfrm>
          <a:prstGeom prst="rect">
            <a:avLst/>
          </a:prstGeom>
        </p:spPr>
        <p:txBody>
          <a:bodyPr vert="horz" lIns="0" tIns="45720" rIns="0" bIns="45720" rtlCol="0">
            <a:noAutofit/>
          </a:bodyPr>
          <a:lstStyle>
            <a:lvl1pPr marL="179380" indent="-179380">
              <a:lnSpc>
                <a:spcPct val="107000"/>
              </a:lnSpc>
              <a:spcAft>
                <a:spcPts val="800"/>
              </a:spcAft>
              <a:buFont typeface="Arial"/>
              <a:buChar char="•"/>
              <a:defRPr sz="1800"/>
            </a:lvl1pPr>
            <a:lvl2pPr marL="539974" indent="-179992">
              <a:lnSpc>
                <a:spcPct val="107000"/>
              </a:lnSpc>
              <a:spcAft>
                <a:spcPts val="800"/>
              </a:spcAft>
              <a:buFont typeface="Lucida Grande"/>
              <a:buChar char="–"/>
              <a:defRPr sz="1500"/>
            </a:lvl2pPr>
            <a:lvl3pPr marL="899956" indent="-179992">
              <a:lnSpc>
                <a:spcPct val="107000"/>
              </a:lnSpc>
              <a:spcAft>
                <a:spcPts val="800"/>
              </a:spcAft>
              <a:buSzPct val="60000"/>
              <a:buFont typeface="Courier New"/>
              <a:buChar char="o"/>
              <a:defRPr sz="1200"/>
            </a:lvl3pPr>
            <a:lvl4pPr marL="1259938" indent="-179992">
              <a:lnSpc>
                <a:spcPct val="107000"/>
              </a:lnSpc>
              <a:spcAft>
                <a:spcPts val="800"/>
              </a:spcAft>
              <a:buSzPct val="100000"/>
              <a:buFont typeface="Lucida Grande"/>
              <a:buChar char="–"/>
              <a:defRPr sz="1200"/>
            </a:lvl4pPr>
            <a:lvl5pPr marL="1619920">
              <a:lnSpc>
                <a:spcPct val="107000"/>
              </a:lnSpc>
              <a:spcAft>
                <a:spcPts val="800"/>
              </a:spcAft>
              <a:defRPr sz="1000"/>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6716" y="5894975"/>
            <a:ext cx="381377" cy="713620"/>
          </a:xfrm>
          <a:prstGeom prst="rect">
            <a:avLst/>
          </a:prstGeom>
        </p:spPr>
      </p:pic>
    </p:spTree>
    <p:extLst>
      <p:ext uri="{BB962C8B-B14F-4D97-AF65-F5344CB8AC3E}">
        <p14:creationId xmlns:p14="http://schemas.microsoft.com/office/powerpoint/2010/main" val="214740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49C403-0DE9-4ED5-90B4-836D4094E619}"/>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176A3F94-ADA8-440A-AA9F-A4B99503DF89}"/>
              </a:ext>
            </a:extLst>
          </p:cNvPr>
          <p:cNvSpPr>
            <a:spLocks noGrp="1"/>
          </p:cNvSpPr>
          <p:nvPr>
            <p:ph type="subTitle" idx="1"/>
          </p:nvPr>
        </p:nvSpPr>
        <p:spPr>
          <a:xfrm>
            <a:off x="1143000" y="3602037"/>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p>
        </p:txBody>
      </p:sp>
    </p:spTree>
    <p:extLst>
      <p:ext uri="{BB962C8B-B14F-4D97-AF65-F5344CB8AC3E}">
        <p14:creationId xmlns:p14="http://schemas.microsoft.com/office/powerpoint/2010/main" val="202930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9144001" cy="6858000"/>
          </a:xfrm>
        </p:spPr>
        <p:txBody>
          <a:bodyPr lIns="252000" tIns="252000" rIns="252000" bIns="252000" anchor="b" anchorCtr="0">
            <a:normAutofit/>
          </a:bodyPr>
          <a:lstStyle>
            <a:lvl1pPr marL="0" indent="0" algn="l">
              <a:lnSpc>
                <a:spcPct val="114000"/>
              </a:lnSpc>
              <a:spcAft>
                <a:spcPts val="0"/>
              </a:spcAft>
              <a:buNone/>
              <a:defRPr sz="1100"/>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noProof="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noProof="0"/>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714560"/>
            <a:ext cx="4286024" cy="1443296"/>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noProof="0"/>
              <a:t>Muokkaa otsikkoa napsauttamalla</a:t>
            </a:r>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6" y="2331307"/>
            <a:ext cx="4286025" cy="3479115"/>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noProof="0"/>
              <a:t>Muokkaa tekstiä napsauttamalla. Voit siirtää tekstilaatikoita ylemmäs tai alemmas otsikon pituuden ja sisältötekstin määrän mukaan.</a:t>
            </a:r>
          </a:p>
          <a:p>
            <a:pPr lvl="1"/>
            <a:r>
              <a:rPr lang="fi-FI" noProof="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446781"/>
            <a:ext cx="3780000" cy="2784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3270046"/>
            <a:ext cx="2051244" cy="205965"/>
          </a:xfrm>
        </p:spPr>
        <p:txBody>
          <a:bodyPr lIns="0" tIns="0" rIns="0" bIns="0" anchor="b" anchorCtr="0">
            <a:noAutofit/>
          </a:bodyPr>
          <a:lstStyle>
            <a:lvl1pPr marL="0" indent="0" algn="r">
              <a:lnSpc>
                <a:spcPct val="90000"/>
              </a:lnSpc>
              <a:spcAft>
                <a:spcPts val="0"/>
              </a:spcAft>
              <a:buNone/>
              <a:defRPr sz="800"/>
            </a:lvl1pPr>
          </a:lstStyle>
          <a:p>
            <a:pPr lvl="0"/>
            <a:r>
              <a:rPr lang="fi-FI" noProof="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3614597"/>
            <a:ext cx="3780000" cy="2784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6437862"/>
            <a:ext cx="2051244" cy="205965"/>
          </a:xfrm>
        </p:spPr>
        <p:txBody>
          <a:bodyPr lIns="0" tIns="0" rIns="0" bIns="0" anchor="b" anchorCtr="0">
            <a:noAutofit/>
          </a:bodyPr>
          <a:lstStyle>
            <a:lvl1pPr marL="0" indent="0" algn="r">
              <a:lnSpc>
                <a:spcPct val="90000"/>
              </a:lnSpc>
              <a:spcAft>
                <a:spcPts val="0"/>
              </a:spcAft>
              <a:buNone/>
              <a:defRPr sz="800"/>
            </a:lvl1pPr>
          </a:lstStyle>
          <a:p>
            <a:pPr lvl="0"/>
            <a:r>
              <a:rPr lang="fi-FI" noProof="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39"/>
          <a:stretch/>
        </p:blipFill>
        <p:spPr>
          <a:xfrm>
            <a:off x="256714" y="5894975"/>
            <a:ext cx="381377" cy="713620"/>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714560"/>
            <a:ext cx="4286024" cy="1443296"/>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noProof="0"/>
              <a:t>Muokkaa otsikkoa napsauttamalla</a:t>
            </a:r>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6" y="2331307"/>
            <a:ext cx="4286025" cy="3479115"/>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noProof="0"/>
              <a:t>Muokkaa tekstiä napsauttamalla. Voit siirtää tekstilaatikoita ylemmäs tai alemmas otsikon pituuden ja sisältötekstin määrän mukaan.</a:t>
            </a:r>
          </a:p>
          <a:p>
            <a:pPr lvl="1"/>
            <a:r>
              <a:rPr lang="fi-FI" noProof="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4" y="0"/>
            <a:ext cx="3929827" cy="68580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noProof="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39"/>
          <a:stretch/>
        </p:blipFill>
        <p:spPr>
          <a:xfrm>
            <a:off x="256714" y="5894975"/>
            <a:ext cx="381377" cy="713620"/>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9" y="746066"/>
            <a:ext cx="7826318" cy="715331"/>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678317" y="1677092"/>
            <a:ext cx="7826319" cy="4217885"/>
          </a:xfrm>
          <a:prstGeom prst="rect">
            <a:avLst/>
          </a:prstGeom>
        </p:spPr>
        <p:txBody>
          <a:bodyPr vert="horz" lIns="0" tIns="45720" rIns="0" bIns="45720" rtlCol="0">
            <a:noAutofit/>
          </a:bodyPr>
          <a:lstStyle>
            <a:lvl1pPr marL="179380" indent="-179380">
              <a:lnSpc>
                <a:spcPct val="107000"/>
              </a:lnSpc>
              <a:spcAft>
                <a:spcPts val="800"/>
              </a:spcAft>
              <a:buFont typeface="Arial"/>
              <a:buChar char="•"/>
              <a:defRPr sz="1800"/>
            </a:lvl1pPr>
            <a:lvl2pPr marL="539974" indent="-179992">
              <a:lnSpc>
                <a:spcPct val="107000"/>
              </a:lnSpc>
              <a:spcAft>
                <a:spcPts val="800"/>
              </a:spcAft>
              <a:buFont typeface="Lucida Grande"/>
              <a:buChar char="–"/>
              <a:defRPr sz="1500"/>
            </a:lvl2pPr>
            <a:lvl3pPr marL="899956" indent="-179992">
              <a:lnSpc>
                <a:spcPct val="107000"/>
              </a:lnSpc>
              <a:spcAft>
                <a:spcPts val="800"/>
              </a:spcAft>
              <a:buSzPct val="60000"/>
              <a:buFont typeface="Courier New"/>
              <a:buChar char="o"/>
              <a:defRPr sz="1200"/>
            </a:lvl3pPr>
            <a:lvl4pPr marL="1259938" indent="-179992">
              <a:lnSpc>
                <a:spcPct val="107000"/>
              </a:lnSpc>
              <a:spcAft>
                <a:spcPts val="800"/>
              </a:spcAft>
              <a:buSzPct val="100000"/>
              <a:buFont typeface="Lucida Grande"/>
              <a:buChar char="–"/>
              <a:defRPr sz="1200"/>
            </a:lvl4pPr>
            <a:lvl5pPr marL="1619920">
              <a:lnSpc>
                <a:spcPct val="107000"/>
              </a:lnSpc>
              <a:spcAft>
                <a:spcPts val="800"/>
              </a:spcAft>
              <a:defRPr sz="1000"/>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56715" y="5894975"/>
            <a:ext cx="381377" cy="713620"/>
          </a:xfrm>
          <a:prstGeom prst="rect">
            <a:avLst/>
          </a:prstGeom>
        </p:spPr>
      </p:pic>
    </p:spTree>
    <p:extLst>
      <p:ext uri="{BB962C8B-B14F-4D97-AF65-F5344CB8AC3E}">
        <p14:creationId xmlns:p14="http://schemas.microsoft.com/office/powerpoint/2010/main" val="2307930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6" y="0"/>
            <a:ext cx="4573587" cy="6858000"/>
          </a:xfrm>
          <a:blipFill rotWithShape="1">
            <a:blip r:embed="rId2" cstate="email">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1600" baseline="0">
                <a:ln>
                  <a:noFill/>
                </a:ln>
                <a:solidFill>
                  <a:schemeClr val="bg1"/>
                </a:solidFill>
              </a:defRPr>
            </a:lvl1pPr>
          </a:lstStyle>
          <a:p>
            <a:r>
              <a:rPr lang="en-US" err="1"/>
              <a:t>Klikkaa</a:t>
            </a:r>
            <a:r>
              <a:rPr lang="en-US"/>
              <a:t> </a:t>
            </a:r>
            <a:r>
              <a:rPr lang="en-US" err="1"/>
              <a:t>kuvan</a:t>
            </a:r>
            <a:r>
              <a:rPr lang="en-US"/>
              <a:t> </a:t>
            </a:r>
            <a:r>
              <a:rPr lang="en-US" err="1"/>
              <a:t>keskellä</a:t>
            </a:r>
            <a:r>
              <a:rPr lang="en-US"/>
              <a:t> </a:t>
            </a:r>
            <a:r>
              <a:rPr lang="en-US" err="1"/>
              <a:t>olevaa</a:t>
            </a:r>
            <a:r>
              <a:rPr lang="en-US"/>
              <a:t> </a:t>
            </a:r>
            <a:r>
              <a:rPr lang="en-US" err="1"/>
              <a:t>ikonia</a:t>
            </a:r>
            <a:r>
              <a:rPr lang="en-US"/>
              <a:t> </a:t>
            </a:r>
            <a:r>
              <a:rPr lang="en-US" err="1"/>
              <a:t>vaihtaaksesi</a:t>
            </a:r>
            <a:r>
              <a:rPr lang="en-US"/>
              <a:t> </a:t>
            </a:r>
            <a:r>
              <a:rPr lang="en-US" err="1"/>
              <a:t>kuvan</a:t>
            </a:r>
            <a:r>
              <a:rPr lang="en-US"/>
              <a:t>. </a:t>
            </a:r>
            <a:br>
              <a:rPr lang="en-US"/>
            </a:br>
            <a:r>
              <a:rPr lang="en-US" err="1"/>
              <a:t>Kuvakoko</a:t>
            </a:r>
            <a:r>
              <a:rPr lang="en-US"/>
              <a:t> 12,7 x 19,05 cm</a:t>
            </a:r>
          </a:p>
        </p:txBody>
      </p:sp>
      <p:sp>
        <p:nvSpPr>
          <p:cNvPr id="11" name="Text Placeholder 9"/>
          <p:cNvSpPr>
            <a:spLocks noGrp="1"/>
          </p:cNvSpPr>
          <p:nvPr>
            <p:ph type="body" sz="quarter" idx="12"/>
          </p:nvPr>
        </p:nvSpPr>
        <p:spPr>
          <a:xfrm>
            <a:off x="667197" y="3746210"/>
            <a:ext cx="3511708" cy="1942281"/>
          </a:xfrm>
          <a:noFill/>
        </p:spPr>
        <p:txBody>
          <a:bodyPr lIns="0" tIns="0" rIns="0" bIns="0">
            <a:noAutofit/>
          </a:bodyPr>
          <a:lstStyle>
            <a:lvl1pPr marL="12700" indent="0">
              <a:lnSpc>
                <a:spcPts val="2200"/>
              </a:lnSpc>
              <a:buFontTx/>
              <a:buNone/>
              <a:defRPr sz="1700" baseline="0"/>
            </a:lvl1pPr>
            <a:lvl2pPr marL="0" indent="-179996">
              <a:lnSpc>
                <a:spcPts val="2200"/>
              </a:lnSpc>
              <a:buFont typeface="Arial"/>
              <a:buChar char="•"/>
              <a:defRPr sz="1700" baseline="0"/>
            </a:lvl2pPr>
            <a:lvl3pPr marL="359991" indent="-179996">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a:p>
            <a:pPr lvl="1"/>
            <a:r>
              <a:rPr lang="fi-FI"/>
              <a:t>Second </a:t>
            </a:r>
            <a:r>
              <a:rPr lang="fi-FI" err="1"/>
              <a:t>level</a:t>
            </a:r>
            <a:endParaRPr lang="fi-FI"/>
          </a:p>
        </p:txBody>
      </p:sp>
      <p:sp>
        <p:nvSpPr>
          <p:cNvPr id="13" name="Title Placeholder 1"/>
          <p:cNvSpPr>
            <a:spLocks noGrp="1"/>
          </p:cNvSpPr>
          <p:nvPr>
            <p:ph type="title"/>
          </p:nvPr>
        </p:nvSpPr>
        <p:spPr>
          <a:xfrm>
            <a:off x="667197" y="1835145"/>
            <a:ext cx="3511708" cy="1700387"/>
          </a:xfrm>
          <a:prstGeom prst="rect">
            <a:avLst/>
          </a:prstGeom>
        </p:spPr>
        <p:txBody>
          <a:bodyPr vert="horz" lIns="0" tIns="0" rIns="0" bIns="0" rtlCol="0" anchor="b">
            <a:noAutofit/>
          </a:bodyPr>
          <a:lstStyle>
            <a:lvl1pPr>
              <a:defRPr>
                <a:solidFill>
                  <a:srgbClr val="000000"/>
                </a:solidFill>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pic>
        <p:nvPicPr>
          <p:cNvPr id="6" name="Picture 5" descr="CITY_OF_TURKU_BLACK-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9908" y="5903972"/>
            <a:ext cx="1085095" cy="704625"/>
          </a:xfrm>
          <a:prstGeom prst="rect">
            <a:avLst/>
          </a:prstGeom>
        </p:spPr>
      </p:pic>
    </p:spTree>
    <p:extLst>
      <p:ext uri="{BB962C8B-B14F-4D97-AF65-F5344CB8AC3E}">
        <p14:creationId xmlns:p14="http://schemas.microsoft.com/office/powerpoint/2010/main" val="354720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7" y="2947809"/>
            <a:ext cx="7733725" cy="1838535"/>
          </a:xfrm>
        </p:spPr>
        <p:txBody>
          <a:bodyPr anchor="t" anchorCtr="0">
            <a:noAutofit/>
          </a:bodyPr>
          <a:lstStyle>
            <a:lvl1pPr>
              <a:lnSpc>
                <a:spcPct val="85000"/>
              </a:lnSpc>
              <a:defRPr sz="56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734510" y="4873524"/>
            <a:ext cx="7733052" cy="58508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7" y="5883965"/>
            <a:ext cx="5661025" cy="342187"/>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887" y="1061075"/>
            <a:ext cx="1370090" cy="957077"/>
          </a:xfrm>
          <a:prstGeom prst="rect">
            <a:avLst/>
          </a:prstGeom>
        </p:spPr>
      </p:pic>
    </p:spTree>
    <p:extLst>
      <p:ext uri="{BB962C8B-B14F-4D97-AF65-F5344CB8AC3E}">
        <p14:creationId xmlns:p14="http://schemas.microsoft.com/office/powerpoint/2010/main" val="349706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835B79E-BBA5-4749-9D3E-B570AFA557A4}" type="slidenum">
              <a:rPr lang="en-GB" altLang="en-US"/>
              <a:pPr/>
              <a:t>‹#›</a:t>
            </a:fld>
            <a:endParaRPr lang="en-GB" altLang="en-US"/>
          </a:p>
        </p:txBody>
      </p:sp>
    </p:spTree>
    <p:extLst>
      <p:ext uri="{BB962C8B-B14F-4D97-AF65-F5344CB8AC3E}">
        <p14:creationId xmlns:p14="http://schemas.microsoft.com/office/powerpoint/2010/main" val="404940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5" y="2633662"/>
            <a:ext cx="4619307" cy="2349157"/>
          </a:xfrm>
        </p:spPr>
        <p:txBody>
          <a:bodyPr anchor="b" anchorCtr="0">
            <a:noAutofit/>
          </a:bodyPr>
          <a:lstStyle>
            <a:lvl1pPr>
              <a:lnSpc>
                <a:spcPct val="85000"/>
              </a:lnSpc>
              <a:defRPr sz="48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485356" y="5077812"/>
            <a:ext cx="4619307" cy="453657"/>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6" y="5934744"/>
            <a:ext cx="4619307" cy="3158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68580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6389781"/>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706" y="1061075"/>
            <a:ext cx="1370090" cy="957077"/>
          </a:xfrm>
          <a:prstGeom prst="rect">
            <a:avLst/>
          </a:prstGeom>
        </p:spPr>
      </p:pic>
    </p:spTree>
    <p:extLst>
      <p:ext uri="{BB962C8B-B14F-4D97-AF65-F5344CB8AC3E}">
        <p14:creationId xmlns:p14="http://schemas.microsoft.com/office/powerpoint/2010/main" val="3686034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6" y="1200006"/>
            <a:ext cx="7824751" cy="4457989"/>
          </a:xfrm>
        </p:spPr>
        <p:txBody>
          <a:bodyPr anchor="ctr" anchorCtr="0">
            <a:noAutofit/>
          </a:bodyPr>
          <a:lstStyle>
            <a:lvl1pPr algn="ctr">
              <a:lnSpc>
                <a:spcPct val="90000"/>
              </a:lnSpc>
              <a:defRPr sz="5600">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3032"/>
          <a:stretch/>
        </p:blipFill>
        <p:spPr>
          <a:xfrm>
            <a:off x="270299" y="5671686"/>
            <a:ext cx="495821" cy="936908"/>
          </a:xfrm>
          <a:prstGeom prst="rect">
            <a:avLst/>
          </a:prstGeom>
        </p:spPr>
      </p:pic>
    </p:spTree>
    <p:extLst>
      <p:ext uri="{BB962C8B-B14F-4D97-AF65-F5344CB8AC3E}">
        <p14:creationId xmlns:p14="http://schemas.microsoft.com/office/powerpoint/2010/main" val="995274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9144001" cy="6858000"/>
          </a:xfrm>
        </p:spPr>
        <p:txBody>
          <a:bodyPr lIns="252000" tIns="252000" rIns="252000" bIns="252000" anchor="b" anchorCtr="0">
            <a:normAutofit/>
          </a:bodyPr>
          <a:lstStyle>
            <a:lvl1pPr marL="0" indent="0" algn="l">
              <a:lnSpc>
                <a:spcPct val="114000"/>
              </a:lnSpc>
              <a:spcAft>
                <a:spcPts val="0"/>
              </a:spcAft>
              <a:buNone/>
              <a:defRPr sz="1100"/>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6389781"/>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3" y="806216"/>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a:t>Väliotsikko kuvan päällä</a:t>
            </a:r>
          </a:p>
        </p:txBody>
      </p:sp>
    </p:spTree>
    <p:extLst>
      <p:ext uri="{BB962C8B-B14F-4D97-AF65-F5344CB8AC3E}">
        <p14:creationId xmlns:p14="http://schemas.microsoft.com/office/powerpoint/2010/main" val="2663048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746064"/>
            <a:ext cx="7826318" cy="715331"/>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678318" y="1677090"/>
            <a:ext cx="7826319" cy="4217885"/>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39"/>
          <a:stretch/>
        </p:blipFill>
        <p:spPr>
          <a:xfrm>
            <a:off x="256714" y="5894975"/>
            <a:ext cx="381377" cy="713620"/>
          </a:xfrm>
          <a:prstGeom prst="rect">
            <a:avLst/>
          </a:prstGeom>
        </p:spPr>
      </p:pic>
    </p:spTree>
    <p:extLst>
      <p:ext uri="{BB962C8B-B14F-4D97-AF65-F5344CB8AC3E}">
        <p14:creationId xmlns:p14="http://schemas.microsoft.com/office/powerpoint/2010/main" val="3090674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714560"/>
            <a:ext cx="4286024" cy="1443296"/>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6" y="2331307"/>
            <a:ext cx="4286025" cy="3479115"/>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4" y="0"/>
            <a:ext cx="3929827" cy="68580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6389781"/>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39"/>
          <a:stretch/>
        </p:blipFill>
        <p:spPr>
          <a:xfrm>
            <a:off x="256714" y="5894975"/>
            <a:ext cx="381377" cy="713620"/>
          </a:xfrm>
          <a:prstGeom prst="rect">
            <a:avLst/>
          </a:prstGeom>
        </p:spPr>
      </p:pic>
    </p:spTree>
    <p:extLst>
      <p:ext uri="{BB962C8B-B14F-4D97-AF65-F5344CB8AC3E}">
        <p14:creationId xmlns:p14="http://schemas.microsoft.com/office/powerpoint/2010/main" val="3668927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714560"/>
            <a:ext cx="4286024" cy="1443296"/>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6" y="2331307"/>
            <a:ext cx="4286025" cy="3479115"/>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446781"/>
            <a:ext cx="3780000" cy="2784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3270046"/>
            <a:ext cx="2051244" cy="205965"/>
          </a:xfrm>
        </p:spPr>
        <p:txBody>
          <a:bodyPr lIns="0" tIns="0" rIns="0" bIns="0" anchor="b" anchorCtr="0">
            <a:noAutofit/>
          </a:bodyPr>
          <a:lstStyle>
            <a:lvl1pPr marL="0" indent="0" algn="r">
              <a:lnSpc>
                <a:spcPct val="90000"/>
              </a:lnSpc>
              <a:spcAft>
                <a:spcPts val="0"/>
              </a:spcAft>
              <a:buNone/>
              <a:defRPr sz="800"/>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3614597"/>
            <a:ext cx="3780000" cy="2784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6437862"/>
            <a:ext cx="2051244" cy="205965"/>
          </a:xfrm>
        </p:spPr>
        <p:txBody>
          <a:bodyPr lIns="0" tIns="0" rIns="0" bIns="0" anchor="b" anchorCtr="0">
            <a:noAutofit/>
          </a:bodyPr>
          <a:lstStyle>
            <a:lvl1pPr marL="0" indent="0" algn="r">
              <a:lnSpc>
                <a:spcPct val="90000"/>
              </a:lnSpc>
              <a:spcAft>
                <a:spcPts val="0"/>
              </a:spcAft>
              <a:buNone/>
              <a:defRPr sz="800"/>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2739"/>
          <a:stretch/>
        </p:blipFill>
        <p:spPr>
          <a:xfrm>
            <a:off x="256714" y="5894975"/>
            <a:ext cx="381377" cy="713620"/>
          </a:xfrm>
          <a:prstGeom prst="rect">
            <a:avLst/>
          </a:prstGeom>
        </p:spPr>
      </p:pic>
    </p:spTree>
    <p:extLst>
      <p:ext uri="{BB962C8B-B14F-4D97-AF65-F5344CB8AC3E}">
        <p14:creationId xmlns:p14="http://schemas.microsoft.com/office/powerpoint/2010/main" val="714580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51051"/>
            <a:ext cx="4359778" cy="6543165"/>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634051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51051"/>
            <a:ext cx="4438800" cy="31968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988223"/>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3497416"/>
            <a:ext cx="4438800" cy="31968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634051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Tree>
    <p:extLst>
      <p:ext uri="{BB962C8B-B14F-4D97-AF65-F5344CB8AC3E}">
        <p14:creationId xmlns:p14="http://schemas.microsoft.com/office/powerpoint/2010/main" val="1011345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5388677"/>
            <a:ext cx="7645164"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9144001" cy="5388677"/>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4999978"/>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3032"/>
          <a:stretch/>
        </p:blipFill>
        <p:spPr>
          <a:xfrm>
            <a:off x="270299" y="5671686"/>
            <a:ext cx="495821" cy="936908"/>
          </a:xfrm>
          <a:prstGeom prst="rect">
            <a:avLst/>
          </a:prstGeom>
        </p:spPr>
      </p:pic>
    </p:spTree>
    <p:extLst>
      <p:ext uri="{BB962C8B-B14F-4D97-AF65-F5344CB8AC3E}">
        <p14:creationId xmlns:p14="http://schemas.microsoft.com/office/powerpoint/2010/main" val="290213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4" y="4105699"/>
            <a:ext cx="8091213" cy="2269508"/>
          </a:xfrm>
        </p:spPr>
        <p:txBody>
          <a:bodyPr anchor="t">
            <a:noAutofit/>
          </a:bodyPr>
          <a:lstStyle>
            <a:lvl1pPr algn="ctr">
              <a:lnSpc>
                <a:spcPct val="90000"/>
              </a:lnSpc>
              <a:defRPr sz="5600">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1017053"/>
            <a:ext cx="3679874"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3032"/>
          <a:stretch/>
        </p:blipFill>
        <p:spPr>
          <a:xfrm>
            <a:off x="270299" y="5671686"/>
            <a:ext cx="495821" cy="936908"/>
          </a:xfrm>
          <a:prstGeom prst="rect">
            <a:avLst/>
          </a:prstGeom>
        </p:spPr>
      </p:pic>
    </p:spTree>
    <p:extLst>
      <p:ext uri="{BB962C8B-B14F-4D97-AF65-F5344CB8AC3E}">
        <p14:creationId xmlns:p14="http://schemas.microsoft.com/office/powerpoint/2010/main" val="118838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9144001" cy="68580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5901" y="640048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a:t>Kuva: Kuvaajan nimi</a:t>
            </a:r>
          </a:p>
        </p:txBody>
      </p:sp>
    </p:spTree>
    <p:extLst>
      <p:ext uri="{BB962C8B-B14F-4D97-AF65-F5344CB8AC3E}">
        <p14:creationId xmlns:p14="http://schemas.microsoft.com/office/powerpoint/2010/main" val="326051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5A7B842-6997-46FC-9FFB-03DADC99FA53}" type="slidenum">
              <a:rPr lang="en-GB" altLang="en-US"/>
              <a:pPr/>
              <a:t>‹#›</a:t>
            </a:fld>
            <a:endParaRPr lang="en-GB" altLang="en-US"/>
          </a:p>
        </p:txBody>
      </p:sp>
    </p:spTree>
    <p:extLst>
      <p:ext uri="{BB962C8B-B14F-4D97-AF65-F5344CB8AC3E}">
        <p14:creationId xmlns:p14="http://schemas.microsoft.com/office/powerpoint/2010/main" val="1367944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6" y="1200006"/>
            <a:ext cx="7824751" cy="4457989"/>
          </a:xfrm>
        </p:spPr>
        <p:txBody>
          <a:bodyPr anchor="ctr" anchorCtr="0">
            <a:noAutofit/>
          </a:bodyPr>
          <a:lstStyle>
            <a:lvl1pPr algn="ctr">
              <a:lnSpc>
                <a:spcPct val="90000"/>
              </a:lnSpc>
              <a:defRPr sz="6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2598171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2" y="3503826"/>
            <a:ext cx="7412159" cy="1296087"/>
          </a:xfrm>
        </p:spPr>
        <p:txBody>
          <a:bodyPr anchor="t" anchorCtr="0"/>
          <a:lstStyle>
            <a:lvl1pPr algn="ctr">
              <a:lnSpc>
                <a:spcPct val="90000"/>
              </a:lnSpc>
              <a:defRPr sz="66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847" y="1467175"/>
            <a:ext cx="906364" cy="1679796"/>
          </a:xfrm>
          <a:prstGeom prst="rect">
            <a:avLst/>
          </a:prstGeom>
        </p:spPr>
      </p:pic>
    </p:spTree>
    <p:extLst>
      <p:ext uri="{BB962C8B-B14F-4D97-AF65-F5344CB8AC3E}">
        <p14:creationId xmlns:p14="http://schemas.microsoft.com/office/powerpoint/2010/main" val="356733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49C403-0DE9-4ED5-90B4-836D4094E619}"/>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176A3F94-ADA8-440A-AA9F-A4B99503DF89}"/>
              </a:ext>
            </a:extLst>
          </p:cNvPr>
          <p:cNvSpPr>
            <a:spLocks noGrp="1"/>
          </p:cNvSpPr>
          <p:nvPr>
            <p:ph type="subTitle" idx="1"/>
          </p:nvPr>
        </p:nvSpPr>
        <p:spPr>
          <a:xfrm>
            <a:off x="1143000" y="3602037"/>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i-FI"/>
              <a:t>Muokkaa alaotsikon perustyyliä napsautt.</a:t>
            </a:r>
          </a:p>
        </p:txBody>
      </p:sp>
    </p:spTree>
    <p:extLst>
      <p:ext uri="{BB962C8B-B14F-4D97-AF65-F5344CB8AC3E}">
        <p14:creationId xmlns:p14="http://schemas.microsoft.com/office/powerpoint/2010/main" val="857969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714375" y="768766"/>
            <a:ext cx="7729538" cy="713620"/>
          </a:xfrm>
        </p:spPr>
        <p:txBody>
          <a:bodyPr anchor="b" anchorCtr="0"/>
          <a:lstStyle>
            <a:lvl1pPr algn="l">
              <a:lnSpc>
                <a:spcPct val="90000"/>
              </a:lnSpc>
              <a:defRPr sz="36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714375" y="1698689"/>
            <a:ext cx="1728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200" b="1">
                <a:solidFill>
                  <a:schemeClr val="bg1"/>
                </a:solidFill>
              </a:defRPr>
            </a:lvl1pPr>
            <a:lvl2pPr marL="342884"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712922" y="2761477"/>
            <a:ext cx="1727999" cy="3483811"/>
          </a:xfrm>
          <a:prstGeom prst="rect">
            <a:avLst/>
          </a:prstGeom>
        </p:spPr>
        <p:txBody>
          <a:bodyPr vert="horz" lIns="0" tIns="45720" rIns="0" bIns="45720" rtlCol="0">
            <a:noAutofit/>
          </a:bodyPr>
          <a:lstStyle>
            <a:lvl1pPr marL="108000" indent="-108000">
              <a:lnSpc>
                <a:spcPct val="107000"/>
              </a:lnSpc>
              <a:spcAft>
                <a:spcPts val="800"/>
              </a:spcAft>
              <a:buClrTx/>
              <a:buSzPct val="100000"/>
              <a:buFont typeface="Arial" panose="020B0604020202020204" pitchFamily="34" charset="0"/>
              <a:buChar char="•"/>
              <a:defRPr sz="1000"/>
            </a:lvl1pPr>
            <a:lvl2pPr marL="360000" indent="-144000">
              <a:lnSpc>
                <a:spcPct val="107000"/>
              </a:lnSpc>
              <a:spcAft>
                <a:spcPts val="800"/>
              </a:spcAft>
              <a:buFont typeface="Lucida Grande"/>
              <a:buChar char="–"/>
              <a:defRPr sz="900"/>
            </a:lvl2pPr>
            <a:lvl3pPr marL="540000" indent="-108000">
              <a:lnSpc>
                <a:spcPct val="107000"/>
              </a:lnSpc>
              <a:spcAft>
                <a:spcPts val="800"/>
              </a:spcAft>
              <a:buSzPct val="100000"/>
              <a:buFont typeface="Arial" panose="020B0604020202020204" pitchFamily="34" charset="0"/>
              <a:buChar char="•"/>
              <a:defRPr sz="900"/>
            </a:lvl3pPr>
            <a:lvl4pPr marL="1224000" indent="-144000">
              <a:lnSpc>
                <a:spcPct val="107000"/>
              </a:lnSpc>
              <a:spcAft>
                <a:spcPts val="800"/>
              </a:spcAft>
              <a:buSzPct val="100000"/>
              <a:buFont typeface="Lucida Grande"/>
              <a:buChar char="–"/>
              <a:defRPr sz="700"/>
            </a:lvl4pPr>
            <a:lvl5pPr marL="1584000" indent="-144000">
              <a:lnSpc>
                <a:spcPct val="107000"/>
              </a:lnSpc>
              <a:spcAft>
                <a:spcPts val="800"/>
              </a:spcAft>
              <a:defRPr sz="500"/>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2714888" y="1698689"/>
            <a:ext cx="1728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200" b="1">
                <a:solidFill>
                  <a:schemeClr val="bg1"/>
                </a:solidFill>
              </a:defRPr>
            </a:lvl1pPr>
            <a:lvl2pPr marL="342884"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2714890" y="2761477"/>
            <a:ext cx="1727999" cy="3483811"/>
          </a:xfrm>
          <a:prstGeom prst="rect">
            <a:avLst/>
          </a:prstGeom>
        </p:spPr>
        <p:txBody>
          <a:bodyPr vert="horz" lIns="0" tIns="45720" rIns="0" bIns="45720" rtlCol="0">
            <a:noAutofit/>
          </a:bodyPr>
          <a:lstStyle>
            <a:lvl1pPr marL="108000" indent="-108000">
              <a:lnSpc>
                <a:spcPct val="107000"/>
              </a:lnSpc>
              <a:spcAft>
                <a:spcPts val="800"/>
              </a:spcAft>
              <a:buClrTx/>
              <a:buSzPct val="100000"/>
              <a:buFont typeface="Arial" panose="020B0604020202020204" pitchFamily="34" charset="0"/>
              <a:buChar char="•"/>
              <a:defRPr sz="1000"/>
            </a:lvl1pPr>
            <a:lvl2pPr marL="360000" indent="-144000">
              <a:lnSpc>
                <a:spcPct val="107000"/>
              </a:lnSpc>
              <a:spcAft>
                <a:spcPts val="800"/>
              </a:spcAft>
              <a:buFont typeface="Lucida Grande"/>
              <a:buChar char="–"/>
              <a:defRPr sz="900"/>
            </a:lvl2pPr>
            <a:lvl3pPr marL="540000" indent="-108000">
              <a:lnSpc>
                <a:spcPct val="107000"/>
              </a:lnSpc>
              <a:spcAft>
                <a:spcPts val="800"/>
              </a:spcAft>
              <a:buSzPct val="100000"/>
              <a:buFont typeface="Arial" panose="020B0604020202020204" pitchFamily="34" charset="0"/>
              <a:buChar char="•"/>
              <a:defRPr sz="900"/>
            </a:lvl3pPr>
            <a:lvl4pPr marL="1224000" indent="-144000">
              <a:lnSpc>
                <a:spcPct val="107000"/>
              </a:lnSpc>
              <a:spcAft>
                <a:spcPts val="800"/>
              </a:spcAft>
              <a:buSzPct val="100000"/>
              <a:buFont typeface="Lucida Grande"/>
              <a:buChar char="–"/>
              <a:defRPr sz="700"/>
            </a:lvl4pPr>
            <a:lvl5pPr marL="1584000" indent="-144000">
              <a:lnSpc>
                <a:spcPct val="107000"/>
              </a:lnSpc>
              <a:spcAft>
                <a:spcPts val="800"/>
              </a:spcAft>
              <a:defRPr sz="500"/>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4715401" y="1698689"/>
            <a:ext cx="1728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200" b="1">
                <a:solidFill>
                  <a:schemeClr val="bg1"/>
                </a:solidFill>
              </a:defRPr>
            </a:lvl1pPr>
            <a:lvl2pPr marL="342884"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4714838" y="2761477"/>
            <a:ext cx="1727999" cy="3483811"/>
          </a:xfrm>
          <a:prstGeom prst="rect">
            <a:avLst/>
          </a:prstGeom>
        </p:spPr>
        <p:txBody>
          <a:bodyPr vert="horz" lIns="0" tIns="45720" rIns="0" bIns="45720" rtlCol="0">
            <a:noAutofit/>
          </a:bodyPr>
          <a:lstStyle>
            <a:lvl1pPr marL="108000" indent="-108000">
              <a:lnSpc>
                <a:spcPct val="107000"/>
              </a:lnSpc>
              <a:spcAft>
                <a:spcPts val="800"/>
              </a:spcAft>
              <a:buClrTx/>
              <a:buSzPct val="100000"/>
              <a:buFont typeface="Arial" panose="020B0604020202020204" pitchFamily="34" charset="0"/>
              <a:buChar char="•"/>
              <a:defRPr sz="1000"/>
            </a:lvl1pPr>
            <a:lvl2pPr marL="360000" indent="-144000">
              <a:lnSpc>
                <a:spcPct val="107000"/>
              </a:lnSpc>
              <a:spcAft>
                <a:spcPts val="800"/>
              </a:spcAft>
              <a:buFont typeface="Lucida Grande"/>
              <a:buChar char="–"/>
              <a:defRPr sz="900"/>
            </a:lvl2pPr>
            <a:lvl3pPr marL="540000" indent="-108000">
              <a:lnSpc>
                <a:spcPct val="107000"/>
              </a:lnSpc>
              <a:spcAft>
                <a:spcPts val="800"/>
              </a:spcAft>
              <a:buSzPct val="100000"/>
              <a:buFont typeface="Arial" panose="020B0604020202020204" pitchFamily="34" charset="0"/>
              <a:buChar char="•"/>
              <a:defRPr sz="900"/>
            </a:lvl3pPr>
            <a:lvl4pPr marL="1224000" indent="-144000">
              <a:lnSpc>
                <a:spcPct val="107000"/>
              </a:lnSpc>
              <a:spcAft>
                <a:spcPts val="800"/>
              </a:spcAft>
              <a:buSzPct val="100000"/>
              <a:buFont typeface="Lucida Grande"/>
              <a:buChar char="–"/>
              <a:defRPr sz="700"/>
            </a:lvl4pPr>
            <a:lvl5pPr marL="1584000" indent="-144000">
              <a:lnSpc>
                <a:spcPct val="107000"/>
              </a:lnSpc>
              <a:spcAft>
                <a:spcPts val="800"/>
              </a:spcAft>
              <a:defRPr sz="500"/>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6715914" y="1698689"/>
            <a:ext cx="1728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200" b="1">
                <a:solidFill>
                  <a:schemeClr val="bg1"/>
                </a:solidFill>
              </a:defRPr>
            </a:lvl1pPr>
            <a:lvl2pPr marL="342884"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6715915" y="2761477"/>
            <a:ext cx="1727999" cy="3483811"/>
          </a:xfrm>
          <a:prstGeom prst="rect">
            <a:avLst/>
          </a:prstGeom>
        </p:spPr>
        <p:txBody>
          <a:bodyPr vert="horz" lIns="0" tIns="45720" rIns="0" bIns="45720" rtlCol="0">
            <a:noAutofit/>
          </a:bodyPr>
          <a:lstStyle>
            <a:lvl1pPr marL="108000" indent="-108000">
              <a:lnSpc>
                <a:spcPct val="107000"/>
              </a:lnSpc>
              <a:spcAft>
                <a:spcPts val="800"/>
              </a:spcAft>
              <a:buClrTx/>
              <a:buSzPct val="100000"/>
              <a:buFont typeface="Arial" panose="020B0604020202020204" pitchFamily="34" charset="0"/>
              <a:buChar char="•"/>
              <a:defRPr sz="1000"/>
            </a:lvl1pPr>
            <a:lvl2pPr marL="360000" indent="-144000">
              <a:lnSpc>
                <a:spcPct val="107000"/>
              </a:lnSpc>
              <a:spcAft>
                <a:spcPts val="800"/>
              </a:spcAft>
              <a:buFont typeface="Lucida Grande"/>
              <a:buChar char="–"/>
              <a:defRPr sz="900"/>
            </a:lvl2pPr>
            <a:lvl3pPr marL="540000" indent="-108000">
              <a:lnSpc>
                <a:spcPct val="107000"/>
              </a:lnSpc>
              <a:spcAft>
                <a:spcPts val="800"/>
              </a:spcAft>
              <a:buSzPct val="100000"/>
              <a:buFont typeface="Arial" panose="020B0604020202020204" pitchFamily="34" charset="0"/>
              <a:buChar char="•"/>
              <a:defRPr sz="900"/>
            </a:lvl3pPr>
            <a:lvl4pPr marL="1224000" indent="-144000">
              <a:lnSpc>
                <a:spcPct val="107000"/>
              </a:lnSpc>
              <a:spcAft>
                <a:spcPts val="800"/>
              </a:spcAft>
              <a:buSzPct val="100000"/>
              <a:buFont typeface="Lucida Grande"/>
              <a:buChar char="–"/>
              <a:defRPr sz="700"/>
            </a:lvl4pPr>
            <a:lvl5pPr marL="1584000" indent="-144000">
              <a:lnSpc>
                <a:spcPct val="107000"/>
              </a:lnSpc>
              <a:spcAft>
                <a:spcPts val="800"/>
              </a:spcAft>
              <a:defRPr sz="500"/>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00300" y="411957"/>
            <a:ext cx="348536" cy="713620"/>
          </a:xfrm>
          <a:prstGeom prst="rect">
            <a:avLst/>
          </a:prstGeom>
        </p:spPr>
      </p:pic>
    </p:spTree>
    <p:extLst>
      <p:ext uri="{BB962C8B-B14F-4D97-AF65-F5344CB8AC3E}">
        <p14:creationId xmlns:p14="http://schemas.microsoft.com/office/powerpoint/2010/main" val="22407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3E9563F-A1CE-4FD0-BD4D-54FCD0B000C3}" type="slidenum">
              <a:rPr lang="en-GB" altLang="en-US"/>
              <a:pPr/>
              <a:t>‹#›</a:t>
            </a:fld>
            <a:endParaRPr lang="en-GB" altLang="en-US"/>
          </a:p>
        </p:txBody>
      </p:sp>
    </p:spTree>
    <p:extLst>
      <p:ext uri="{BB962C8B-B14F-4D97-AF65-F5344CB8AC3E}">
        <p14:creationId xmlns:p14="http://schemas.microsoft.com/office/powerpoint/2010/main" val="340334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121BB140-F69B-41A1-BA54-674000664FF7}" type="slidenum">
              <a:rPr lang="en-GB" altLang="en-US"/>
              <a:pPr/>
              <a:t>‹#›</a:t>
            </a:fld>
            <a:endParaRPr lang="en-GB" altLang="en-US"/>
          </a:p>
        </p:txBody>
      </p:sp>
    </p:spTree>
    <p:extLst>
      <p:ext uri="{BB962C8B-B14F-4D97-AF65-F5344CB8AC3E}">
        <p14:creationId xmlns:p14="http://schemas.microsoft.com/office/powerpoint/2010/main" val="89208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950AA891-4B94-48EB-97C0-149294937819}" type="slidenum">
              <a:rPr lang="en-GB" altLang="en-US"/>
              <a:pPr/>
              <a:t>‹#›</a:t>
            </a:fld>
            <a:endParaRPr lang="en-GB" altLang="en-US"/>
          </a:p>
        </p:txBody>
      </p:sp>
    </p:spTree>
    <p:extLst>
      <p:ext uri="{BB962C8B-B14F-4D97-AF65-F5344CB8AC3E}">
        <p14:creationId xmlns:p14="http://schemas.microsoft.com/office/powerpoint/2010/main" val="252118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7489F2C7-D688-4F39-B1A9-DCA7917241F1}" type="slidenum">
              <a:rPr lang="en-GB" altLang="en-US"/>
              <a:pPr/>
              <a:t>‹#›</a:t>
            </a:fld>
            <a:endParaRPr lang="en-GB" altLang="en-US"/>
          </a:p>
        </p:txBody>
      </p:sp>
    </p:spTree>
    <p:extLst>
      <p:ext uri="{BB962C8B-B14F-4D97-AF65-F5344CB8AC3E}">
        <p14:creationId xmlns:p14="http://schemas.microsoft.com/office/powerpoint/2010/main" val="136296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EC659CC-8C16-46C1-A957-4E72C871481B}" type="slidenum">
              <a:rPr lang="en-GB" altLang="en-US"/>
              <a:pPr/>
              <a:t>‹#›</a:t>
            </a:fld>
            <a:endParaRPr lang="en-GB" altLang="en-US"/>
          </a:p>
        </p:txBody>
      </p:sp>
    </p:spTree>
    <p:extLst>
      <p:ext uri="{BB962C8B-B14F-4D97-AF65-F5344CB8AC3E}">
        <p14:creationId xmlns:p14="http://schemas.microsoft.com/office/powerpoint/2010/main" val="262572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6EED0EC-BC8E-41D4-B614-596E1A7F86DD}" type="slidenum">
              <a:rPr lang="en-GB" altLang="en-US"/>
              <a:pPr/>
              <a:t>‹#›</a:t>
            </a:fld>
            <a:endParaRPr lang="en-GB" altLang="en-US"/>
          </a:p>
        </p:txBody>
      </p:sp>
    </p:spTree>
    <p:extLst>
      <p:ext uri="{BB962C8B-B14F-4D97-AF65-F5344CB8AC3E}">
        <p14:creationId xmlns:p14="http://schemas.microsoft.com/office/powerpoint/2010/main" val="121962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lvl1pPr>
          </a:lstStyle>
          <a:p>
            <a:fld id="{5509D77B-CB99-4B06-BBDE-05FB5D737D2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0F15016-5B8F-4BA1-AFB2-FF050BCC6D6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A4494C4-EF54-497B-9BFB-7E487CE1D92F}"/>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161A27F-A702-406A-8094-165A8E27F056}"/>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223779-1B14-4F14-848E-019F274C8CE2}" type="datetimeFigureOut">
              <a:rPr lang="fi-FI" smtClean="0"/>
              <a:t>25.11.2024</a:t>
            </a:fld>
            <a:endParaRPr lang="fi-FI"/>
          </a:p>
        </p:txBody>
      </p:sp>
      <p:sp>
        <p:nvSpPr>
          <p:cNvPr id="5" name="Alatunnisteen paikkamerkki 4">
            <a:extLst>
              <a:ext uri="{FF2B5EF4-FFF2-40B4-BE49-F238E27FC236}">
                <a16:creationId xmlns:a16="http://schemas.microsoft.com/office/drawing/2014/main" id="{90EFC754-913C-46AA-A383-FC0A9B220BEF}"/>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1FDB12A-6D3F-4096-8C39-762E9D572DC4}"/>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A7E03E-F44A-4E4C-936F-2F5811B4F4EA}" type="slidenum">
              <a:rPr lang="fi-FI" smtClean="0"/>
              <a:t>‹#›</a:t>
            </a:fld>
            <a:endParaRPr lang="fi-FI"/>
          </a:p>
        </p:txBody>
      </p:sp>
    </p:spTree>
    <p:extLst>
      <p:ext uri="{BB962C8B-B14F-4D97-AF65-F5344CB8AC3E}">
        <p14:creationId xmlns:p14="http://schemas.microsoft.com/office/powerpoint/2010/main" val="4178370922"/>
      </p:ext>
    </p:extLst>
  </p:cSld>
  <p:clrMap bg1="lt1" tx1="dk1" bg2="lt2" tx2="dk2" accent1="accent1" accent2="accent2" accent3="accent3" accent4="accent4" accent5="accent5" accent6="accent6" hlink="hlink" folHlink="folHlink"/>
  <p:sldLayoutIdLst>
    <p:sldLayoutId id="2147483724" r:id="rId1"/>
    <p:sldLayoutId id="2147483723" r:id="rId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839185"/>
            <a:ext cx="6733382" cy="4055791"/>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2" name="Title Placeholder 1"/>
          <p:cNvSpPr>
            <a:spLocks noGrp="1"/>
          </p:cNvSpPr>
          <p:nvPr>
            <p:ph type="title"/>
          </p:nvPr>
        </p:nvSpPr>
        <p:spPr>
          <a:xfrm>
            <a:off x="884910" y="515211"/>
            <a:ext cx="7412159" cy="988756"/>
          </a:xfrm>
          <a:prstGeom prst="rect">
            <a:avLst/>
          </a:prstGeom>
        </p:spPr>
        <p:txBody>
          <a:bodyPr vert="horz" wrap="square" lIns="0" tIns="0" rIns="0" bIns="0" rtlCol="0" anchor="b">
            <a:noAutofit/>
          </a:bodyPr>
          <a:lstStyle/>
          <a:p>
            <a:r>
              <a:rPr lang="fi-FI" noProof="0"/>
              <a:t>Muokkaa ots. perustyyl. napsautt.</a:t>
            </a:r>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706" r:id="rId1"/>
    <p:sldLayoutId id="2147483720" r:id="rId2"/>
    <p:sldLayoutId id="2147483710" r:id="rId3"/>
    <p:sldLayoutId id="2147483744" r:id="rId4"/>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839185"/>
            <a:ext cx="6733382"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884910" y="515211"/>
            <a:ext cx="741215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00568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943" y="926337"/>
            <a:ext cx="7412159" cy="988756"/>
          </a:xfrm>
          <a:prstGeom prst="rect">
            <a:avLst/>
          </a:prstGeom>
        </p:spPr>
        <p:txBody>
          <a:bodyPr vert="horz" wrap="square" lIns="0" tIns="0" rIns="0" bIns="0" rtlCol="0" anchor="ctr" anchorCtr="0">
            <a:noAutofit/>
          </a:bodyPr>
          <a:lstStyle/>
          <a:p>
            <a:r>
              <a:rPr lang="fi-FI"/>
              <a:t>Muokkaa otsikkoa napsauttamalla</a:t>
            </a:r>
            <a:endParaRPr lang="en-US"/>
          </a:p>
        </p:txBody>
      </p:sp>
      <p:sp>
        <p:nvSpPr>
          <p:cNvPr id="3" name="Text Placeholder 2"/>
          <p:cNvSpPr>
            <a:spLocks noGrp="1"/>
          </p:cNvSpPr>
          <p:nvPr>
            <p:ph type="body" idx="1"/>
          </p:nvPr>
        </p:nvSpPr>
        <p:spPr>
          <a:xfrm>
            <a:off x="666942" y="2250311"/>
            <a:ext cx="6733382" cy="4055791"/>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457189" rtl="0" eaLnBrk="1" latinLnBrk="0" hangingPunct="1">
        <a:lnSpc>
          <a:spcPct val="85000"/>
        </a:lnSpc>
        <a:spcBef>
          <a:spcPct val="0"/>
        </a:spcBef>
        <a:buNone/>
        <a:defRPr sz="3600" b="1" kern="1200">
          <a:solidFill>
            <a:schemeClr val="tx1"/>
          </a:solidFill>
          <a:latin typeface="Arial"/>
          <a:ea typeface="+mj-ea"/>
          <a:cs typeface="Arial"/>
        </a:defRPr>
      </a:lvl1pPr>
    </p:titleStyle>
    <p:bodyStyle>
      <a:lvl1pPr marL="144000" indent="-216000" algn="l" defTabSz="457189" rtl="0" eaLnBrk="1" latinLnBrk="0" hangingPunct="1">
        <a:lnSpc>
          <a:spcPct val="107000"/>
        </a:lnSpc>
        <a:spcBef>
          <a:spcPts val="0"/>
        </a:spcBef>
        <a:spcAft>
          <a:spcPts val="800"/>
        </a:spcAft>
        <a:buFont typeface="Arial"/>
        <a:buChar char="•"/>
        <a:defRPr sz="1800" kern="1200">
          <a:solidFill>
            <a:schemeClr val="tx1"/>
          </a:solidFill>
          <a:latin typeface="Arial"/>
          <a:ea typeface="+mn-ea"/>
          <a:cs typeface="Arial"/>
        </a:defRPr>
      </a:lvl1pPr>
      <a:lvl2pPr marL="540000" indent="-198000" algn="l" defTabSz="457189" rtl="0" eaLnBrk="1" latinLnBrk="0" hangingPunct="1">
        <a:lnSpc>
          <a:spcPct val="107000"/>
        </a:lnSpc>
        <a:spcBef>
          <a:spcPts val="0"/>
        </a:spcBef>
        <a:spcAft>
          <a:spcPts val="800"/>
        </a:spcAft>
        <a:buFont typeface="Lucida Grande"/>
        <a:buChar char="–"/>
        <a:defRPr sz="1500" kern="1200">
          <a:solidFill>
            <a:schemeClr val="tx1"/>
          </a:solidFill>
          <a:latin typeface="Arial"/>
          <a:ea typeface="+mn-ea"/>
          <a:cs typeface="Arial"/>
        </a:defRPr>
      </a:lvl2pPr>
      <a:lvl3pPr marL="864000" indent="-144000" algn="l" defTabSz="457189" rtl="0" eaLnBrk="1" latinLnBrk="0" hangingPunct="1">
        <a:lnSpc>
          <a:spcPct val="107000"/>
        </a:lnSpc>
        <a:spcBef>
          <a:spcPts val="0"/>
        </a:spcBef>
        <a:spcAft>
          <a:spcPts val="800"/>
        </a:spcAft>
        <a:buSzPct val="100000"/>
        <a:buFont typeface="Arial" panose="020B0604020202020204" pitchFamily="34" charset="0"/>
        <a:buChar char="•"/>
        <a:defRPr sz="1200" kern="1200">
          <a:solidFill>
            <a:schemeClr val="tx1"/>
          </a:solidFill>
          <a:latin typeface="Arial"/>
          <a:ea typeface="+mn-ea"/>
          <a:cs typeface="Arial"/>
        </a:defRPr>
      </a:lvl3pPr>
      <a:lvl4pPr marL="1224000" indent="-144000" algn="l" defTabSz="457189" rtl="0" eaLnBrk="1" latinLnBrk="0" hangingPunct="1">
        <a:lnSpc>
          <a:spcPct val="107000"/>
        </a:lnSpc>
        <a:spcBef>
          <a:spcPts val="0"/>
        </a:spcBef>
        <a:spcAft>
          <a:spcPts val="800"/>
        </a:spcAft>
        <a:buSzPct val="100000"/>
        <a:buFont typeface="Lucida Grande"/>
        <a:buChar char="–"/>
        <a:defRPr sz="1200" kern="1200">
          <a:solidFill>
            <a:schemeClr val="tx1"/>
          </a:solidFill>
          <a:latin typeface="Arial"/>
          <a:ea typeface="+mn-ea"/>
          <a:cs typeface="Arial"/>
        </a:defRPr>
      </a:lvl4pPr>
      <a:lvl5pPr marL="1584000" indent="-144000" algn="l" defTabSz="457189" rtl="0" eaLnBrk="1" latinLnBrk="0" hangingPunct="1">
        <a:lnSpc>
          <a:spcPct val="107000"/>
        </a:lnSpc>
        <a:spcBef>
          <a:spcPts val="0"/>
        </a:spcBef>
        <a:spcAft>
          <a:spcPts val="800"/>
        </a:spcAft>
        <a:buFont typeface="Arial"/>
        <a:buChar char="–"/>
        <a:defRPr sz="105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800" b="0">
              <a:solidFill>
                <a:schemeClr val="bg1"/>
              </a:solidFill>
              <a:ea typeface="MS PGothic" panose="020B0600070205080204" pitchFamily="34" charset="-128"/>
              <a:cs typeface="Arial" panose="020B0604020202020204" pitchFamily="34" charset="0"/>
            </a:endParaRPr>
          </a:p>
        </p:txBody>
      </p:sp>
      <p:sp>
        <p:nvSpPr>
          <p:cNvPr id="2051" name="Rectangle 7"/>
          <p:cNvSpPr>
            <a:spLocks noGrp="1" noChangeArrowheads="1"/>
          </p:cNvSpPr>
          <p:nvPr>
            <p:ph type="title"/>
          </p:nvPr>
        </p:nvSpPr>
        <p:spPr>
          <a:xfrm>
            <a:off x="503548" y="359945"/>
            <a:ext cx="8208912" cy="1511300"/>
          </a:xfrm>
        </p:spPr>
        <p:txBody>
          <a:bodyPr/>
          <a:lstStyle/>
          <a:p>
            <a:pPr eaLnBrk="1" hangingPunct="1"/>
            <a:r>
              <a:rPr lang="en-GB" altLang="en-US" sz="3200">
                <a:solidFill>
                  <a:srgbClr val="000066"/>
                </a:solidFill>
              </a:rPr>
              <a:t>Transformative Innovation for Climate Adaptation - Peer Review</a:t>
            </a:r>
            <a:br>
              <a:rPr lang="en-GB" altLang="en-US" sz="3200"/>
            </a:br>
            <a:r>
              <a:rPr lang="en-GB" altLang="en-US" sz="3200">
                <a:solidFill>
                  <a:srgbClr val="0070C0"/>
                </a:solidFill>
              </a:rPr>
              <a:t>City of Turku</a:t>
            </a:r>
          </a:p>
        </p:txBody>
      </p:sp>
      <p:sp>
        <p:nvSpPr>
          <p:cNvPr id="2053" name="Rectangle 16"/>
          <p:cNvSpPr>
            <a:spLocks noChangeArrowheads="1"/>
          </p:cNvSpPr>
          <p:nvPr/>
        </p:nvSpPr>
        <p:spPr bwMode="auto">
          <a:xfrm>
            <a:off x="5970447" y="6433174"/>
            <a:ext cx="4644008" cy="38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sz="1600">
                <a:solidFill>
                  <a:srgbClr val="000066"/>
                </a:solidFill>
              </a:rPr>
              <a:t>Nov 2024</a:t>
            </a:r>
            <a:br>
              <a:rPr lang="en-GB" altLang="en-US">
                <a:solidFill>
                  <a:srgbClr val="000066"/>
                </a:solidFill>
              </a:rPr>
            </a:br>
            <a:endParaRPr lang="en-GB" altLang="en-US">
              <a:solidFill>
                <a:srgbClr val="000066"/>
              </a:solidFill>
            </a:endParaRPr>
          </a:p>
        </p:txBody>
      </p:sp>
      <p:sp>
        <p:nvSpPr>
          <p:cNvPr id="2056" name="TextBox 8"/>
          <p:cNvSpPr txBox="1">
            <a:spLocks noChangeArrowheads="1"/>
          </p:cNvSpPr>
          <p:nvPr/>
        </p:nvSpPr>
        <p:spPr bwMode="auto">
          <a:xfrm>
            <a:off x="2195513" y="5517033"/>
            <a:ext cx="1224981" cy="21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800" i="1">
                <a:solidFill>
                  <a:schemeClr val="bg1"/>
                </a:solidFill>
              </a:rPr>
              <a:t>Courtesy: DOI – OPM</a:t>
            </a:r>
          </a:p>
        </p:txBody>
      </p:sp>
      <p:sp>
        <p:nvSpPr>
          <p:cNvPr id="10" name="Rectangle 6"/>
          <p:cNvSpPr txBox="1">
            <a:spLocks noChangeArrowheads="1"/>
          </p:cNvSpPr>
          <p:nvPr/>
        </p:nvSpPr>
        <p:spPr bwMode="auto">
          <a:xfrm>
            <a:off x="1511660" y="4636802"/>
            <a:ext cx="6120680" cy="1760461"/>
          </a:xfrm>
          <a:prstGeom prst="rect">
            <a:avLst/>
          </a:prstGeom>
          <a:noFill/>
          <a:ln w="6350">
            <a:solidFill>
              <a:srgbClr val="0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eaLnBrk="1" hangingPunct="1">
              <a:lnSpc>
                <a:spcPct val="80000"/>
              </a:lnSpc>
              <a:spcBef>
                <a:spcPct val="30000"/>
              </a:spcBef>
              <a:buNone/>
              <a:defRPr/>
            </a:pPr>
            <a:r>
              <a:rPr lang="en-GB" sz="2400" kern="0"/>
              <a:t>Relevant CC impact in the territory</a:t>
            </a:r>
          </a:p>
          <a:p>
            <a:pPr marL="0" indent="0" algn="ctr" eaLnBrk="1" hangingPunct="1">
              <a:lnSpc>
                <a:spcPct val="80000"/>
              </a:lnSpc>
              <a:spcBef>
                <a:spcPct val="30000"/>
              </a:spcBef>
              <a:buNone/>
              <a:defRPr/>
            </a:pPr>
            <a:endParaRPr lang="en-GB" sz="1800" kern="0"/>
          </a:p>
          <a:p>
            <a:pPr eaLnBrk="1" hangingPunct="1">
              <a:lnSpc>
                <a:spcPct val="80000"/>
              </a:lnSpc>
              <a:spcBef>
                <a:spcPct val="30000"/>
              </a:spcBef>
              <a:defRPr/>
            </a:pPr>
            <a:r>
              <a:rPr lang="en-GB" sz="1800" b="0" kern="0"/>
              <a:t>Impacts relating to water</a:t>
            </a:r>
          </a:p>
          <a:p>
            <a:pPr eaLnBrk="1" hangingPunct="1">
              <a:lnSpc>
                <a:spcPct val="80000"/>
              </a:lnSpc>
              <a:spcBef>
                <a:spcPct val="30000"/>
              </a:spcBef>
              <a:defRPr/>
            </a:pPr>
            <a:r>
              <a:rPr lang="en-GB" sz="1800" b="0" kern="0"/>
              <a:t>Heat and drought</a:t>
            </a:r>
          </a:p>
          <a:p>
            <a:pPr eaLnBrk="1" hangingPunct="1">
              <a:lnSpc>
                <a:spcPct val="80000"/>
              </a:lnSpc>
              <a:spcBef>
                <a:spcPct val="30000"/>
              </a:spcBef>
              <a:defRPr/>
            </a:pPr>
            <a:r>
              <a:rPr lang="en-GB" sz="1800" b="0" kern="0"/>
              <a:t>Changes in ecosystems</a:t>
            </a:r>
          </a:p>
          <a:p>
            <a:pPr eaLnBrk="1" hangingPunct="1">
              <a:lnSpc>
                <a:spcPct val="80000"/>
              </a:lnSpc>
              <a:spcBef>
                <a:spcPct val="30000"/>
              </a:spcBef>
              <a:defRPr/>
            </a:pPr>
            <a:endParaRPr lang="en-GB" sz="1800" b="0" kern="0"/>
          </a:p>
          <a:p>
            <a:pPr eaLnBrk="1" hangingPunct="1">
              <a:lnSpc>
                <a:spcPct val="80000"/>
              </a:lnSpc>
              <a:spcBef>
                <a:spcPct val="30000"/>
              </a:spcBef>
              <a:defRPr/>
            </a:pPr>
            <a:endParaRPr lang="en-GB" sz="1800" b="0" kern="0">
              <a:solidFill>
                <a:schemeClr val="accent6"/>
              </a:solidFill>
            </a:endParaRPr>
          </a:p>
          <a:p>
            <a:pPr eaLnBrk="1" hangingPunct="1">
              <a:lnSpc>
                <a:spcPct val="80000"/>
              </a:lnSpc>
              <a:spcBef>
                <a:spcPct val="30000"/>
              </a:spcBef>
              <a:buFontTx/>
              <a:buNone/>
              <a:defRPr/>
            </a:pPr>
            <a:endParaRPr lang="en-GB" sz="1800" b="0" kern="0">
              <a:solidFill>
                <a:srgbClr val="000066"/>
              </a:solidFill>
            </a:endParaRPr>
          </a:p>
        </p:txBody>
      </p:sp>
      <p:pic>
        <p:nvPicPr>
          <p:cNvPr id="3" name="Kuva 2" descr="Kuva, joka sisältää kohteen piha-, puu, taivas, pilvi&#10;&#10;Kuvaus luotu automaattisesti">
            <a:extLst>
              <a:ext uri="{FF2B5EF4-FFF2-40B4-BE49-F238E27FC236}">
                <a16:creationId xmlns:a16="http://schemas.microsoft.com/office/drawing/2014/main" id="{61833022-5377-DABB-D23C-9C34FE9F1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267" y="1871245"/>
            <a:ext cx="3929449" cy="26198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78AFE7C-AC6B-FAB7-7C85-32D2587FB888}"/>
              </a:ext>
            </a:extLst>
          </p:cNvPr>
          <p:cNvSpPr>
            <a:spLocks noGrp="1"/>
          </p:cNvSpPr>
          <p:nvPr>
            <p:ph type="title"/>
          </p:nvPr>
        </p:nvSpPr>
        <p:spPr>
          <a:xfrm>
            <a:off x="654566" y="656381"/>
            <a:ext cx="4286024" cy="1082472"/>
          </a:xfrm>
        </p:spPr>
        <p:txBody>
          <a:bodyPr/>
          <a:lstStyle/>
          <a:p>
            <a:r>
              <a:rPr lang="fi-FI" dirty="0" err="1"/>
              <a:t>Adaptation</a:t>
            </a:r>
            <a:r>
              <a:rPr lang="fi-FI" dirty="0"/>
              <a:t> </a:t>
            </a:r>
            <a:r>
              <a:rPr lang="fi-FI" dirty="0" err="1"/>
              <a:t>scoreboard</a:t>
            </a:r>
            <a:endParaRPr lang="fi-FI" dirty="0"/>
          </a:p>
        </p:txBody>
      </p:sp>
      <p:sp>
        <p:nvSpPr>
          <p:cNvPr id="6" name="Tekstin paikkamerkki 5">
            <a:extLst>
              <a:ext uri="{FF2B5EF4-FFF2-40B4-BE49-F238E27FC236}">
                <a16:creationId xmlns:a16="http://schemas.microsoft.com/office/drawing/2014/main" id="{01DA4905-2227-0D3A-0E7C-E331FE15D998}"/>
              </a:ext>
            </a:extLst>
          </p:cNvPr>
          <p:cNvSpPr>
            <a:spLocks noGrp="1"/>
          </p:cNvSpPr>
          <p:nvPr>
            <p:ph type="body" sz="quarter" idx="12"/>
          </p:nvPr>
        </p:nvSpPr>
        <p:spPr>
          <a:xfrm>
            <a:off x="654566" y="2254126"/>
            <a:ext cx="3168135" cy="2550470"/>
          </a:xfrm>
        </p:spPr>
        <p:txBody>
          <a:bodyPr/>
          <a:lstStyle/>
          <a:p>
            <a:r>
              <a:rPr lang="en-US" sz="1200"/>
              <a:t>Self-assessment together with </a:t>
            </a:r>
            <a:r>
              <a:rPr lang="en-US" sz="1200" err="1"/>
              <a:t>Sitowise</a:t>
            </a:r>
            <a:r>
              <a:rPr lang="en-US" sz="1200"/>
              <a:t> experts</a:t>
            </a:r>
          </a:p>
          <a:p>
            <a:endParaRPr lang="en-US" sz="1200"/>
          </a:p>
          <a:p>
            <a:r>
              <a:rPr lang="en-US" sz="1200"/>
              <a:t>A = Taking the lead (over 75 % completed) </a:t>
            </a:r>
          </a:p>
          <a:p>
            <a:r>
              <a:rPr lang="en-US" sz="1200"/>
              <a:t>B = Forging ahead (50-75 % completed) </a:t>
            </a:r>
          </a:p>
          <a:p>
            <a:r>
              <a:rPr lang="en-US" sz="1200"/>
              <a:t>C = Moving forward (25-50 % completed) </a:t>
            </a:r>
          </a:p>
          <a:p>
            <a:r>
              <a:rPr lang="en-US" sz="1200"/>
              <a:t>D = Not started or getting started (less than 25 % completed)</a:t>
            </a:r>
          </a:p>
          <a:p>
            <a:endParaRPr lang="en-US" sz="1200"/>
          </a:p>
          <a:p>
            <a:r>
              <a:rPr lang="en-US" sz="1200"/>
              <a:t>Future challenge is especially to strengthen the overview and coordination of the adaptation, as well as ensuring the competence and financial support in the city’s organization.</a:t>
            </a:r>
            <a:endParaRPr lang="fi-FI" sz="1200"/>
          </a:p>
        </p:txBody>
      </p:sp>
      <p:pic>
        <p:nvPicPr>
          <p:cNvPr id="12" name="Kuva 11" descr="Kuva, joka sisältää kohteen diagrammi, kuvakaappaus, origami&#10;&#10;Kuvaus luotu automaattisesti">
            <a:extLst>
              <a:ext uri="{FF2B5EF4-FFF2-40B4-BE49-F238E27FC236}">
                <a16:creationId xmlns:a16="http://schemas.microsoft.com/office/drawing/2014/main" id="{BF9DBC2F-918F-F2F3-0EA8-038F4A79DFD0}"/>
              </a:ext>
            </a:extLst>
          </p:cNvPr>
          <p:cNvPicPr>
            <a:picLocks noChangeAspect="1"/>
          </p:cNvPicPr>
          <p:nvPr/>
        </p:nvPicPr>
        <p:blipFill>
          <a:blip r:embed="rId2"/>
          <a:stretch>
            <a:fillRect/>
          </a:stretch>
        </p:blipFill>
        <p:spPr>
          <a:xfrm>
            <a:off x="3921677" y="1985074"/>
            <a:ext cx="5222325" cy="3088577"/>
          </a:xfrm>
          <a:prstGeom prst="rect">
            <a:avLst/>
          </a:prstGeom>
        </p:spPr>
      </p:pic>
      <p:sp>
        <p:nvSpPr>
          <p:cNvPr id="2" name="Tekstiruutu 1">
            <a:extLst>
              <a:ext uri="{FF2B5EF4-FFF2-40B4-BE49-F238E27FC236}">
                <a16:creationId xmlns:a16="http://schemas.microsoft.com/office/drawing/2014/main" id="{82757A96-5596-2C95-EEB1-630416BC6980}"/>
              </a:ext>
            </a:extLst>
          </p:cNvPr>
          <p:cNvSpPr txBox="1"/>
          <p:nvPr/>
        </p:nvSpPr>
        <p:spPr>
          <a:xfrm>
            <a:off x="7061200" y="5073651"/>
            <a:ext cx="1865086" cy="246221"/>
          </a:xfrm>
          <a:prstGeom prst="rect">
            <a:avLst/>
          </a:prstGeom>
          <a:noFill/>
        </p:spPr>
        <p:txBody>
          <a:bodyPr wrap="square" rtlCol="0">
            <a:spAutoFit/>
          </a:bodyPr>
          <a:lstStyle/>
          <a:p>
            <a:r>
              <a:rPr lang="fi-FI" sz="1000" i="1"/>
              <a:t>Turku </a:t>
            </a:r>
            <a:r>
              <a:rPr lang="fi-FI" sz="1000" i="1" err="1"/>
              <a:t>Climate</a:t>
            </a:r>
            <a:r>
              <a:rPr lang="fi-FI" sz="1000" i="1"/>
              <a:t> Plan 2029</a:t>
            </a:r>
          </a:p>
        </p:txBody>
      </p:sp>
    </p:spTree>
    <p:extLst>
      <p:ext uri="{BB962C8B-B14F-4D97-AF65-F5344CB8AC3E}">
        <p14:creationId xmlns:p14="http://schemas.microsoft.com/office/powerpoint/2010/main" val="123155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FD291-9AC0-9A0F-23EA-E2B6881301F7}"/>
              </a:ext>
            </a:extLst>
          </p:cNvPr>
          <p:cNvSpPr>
            <a:spLocks noGrp="1"/>
          </p:cNvSpPr>
          <p:nvPr>
            <p:ph type="title"/>
          </p:nvPr>
        </p:nvSpPr>
        <p:spPr>
          <a:xfrm>
            <a:off x="782039" y="1085792"/>
            <a:ext cx="7644847" cy="542895"/>
          </a:xfrm>
        </p:spPr>
        <p:txBody>
          <a:bodyPr/>
          <a:lstStyle/>
          <a:p>
            <a:pPr algn="ctr"/>
            <a:r>
              <a:rPr lang="en-GB" sz="2800"/>
              <a:t>Administration of the City of Turku</a:t>
            </a:r>
          </a:p>
        </p:txBody>
      </p:sp>
      <p:sp>
        <p:nvSpPr>
          <p:cNvPr id="4" name="Tekstiruutu 3">
            <a:extLst>
              <a:ext uri="{FF2B5EF4-FFF2-40B4-BE49-F238E27FC236}">
                <a16:creationId xmlns:a16="http://schemas.microsoft.com/office/drawing/2014/main" id="{4CDBA8B4-F268-4DBB-BA70-5E59FBB0859C}"/>
              </a:ext>
            </a:extLst>
          </p:cNvPr>
          <p:cNvSpPr txBox="1"/>
          <p:nvPr/>
        </p:nvSpPr>
        <p:spPr>
          <a:xfrm>
            <a:off x="782624" y="1717662"/>
            <a:ext cx="7644261" cy="848077"/>
          </a:xfrm>
          <a:prstGeom prst="roundRect">
            <a:avLst>
              <a:gd name="adj" fmla="val 10771"/>
            </a:avLst>
          </a:prstGeom>
          <a:solidFill>
            <a:schemeClr val="tx2"/>
          </a:solidFill>
          <a:ln w="19050" cap="flat">
            <a:noFill/>
          </a:ln>
        </p:spPr>
        <p:txBody>
          <a:bodyPr wrap="square" tIns="81000" rtlCol="0" anchor="t" anchorCtr="0">
            <a:noAutofit/>
          </a:bodyPr>
          <a:lstStyle/>
          <a:p>
            <a:pPr algn="ctr" defTabSz="457189">
              <a:defRPr/>
            </a:pPr>
            <a:r>
              <a:rPr lang="en-GB" sz="1200">
                <a:solidFill>
                  <a:prstClr val="white"/>
                </a:solidFill>
                <a:ea typeface="Calibri"/>
                <a:cs typeface="Arial" panose="020B0604020202020204" pitchFamily="34" charset="0"/>
              </a:rPr>
              <a:t>CHIEF OF STAFF</a:t>
            </a:r>
          </a:p>
        </p:txBody>
      </p:sp>
      <p:sp>
        <p:nvSpPr>
          <p:cNvPr id="15" name="Tekstiruutu 14">
            <a:extLst>
              <a:ext uri="{FF2B5EF4-FFF2-40B4-BE49-F238E27FC236}">
                <a16:creationId xmlns:a16="http://schemas.microsoft.com/office/drawing/2014/main" id="{CAD64BAC-E0F4-45D2-83F8-07BA9FB99D92}"/>
              </a:ext>
            </a:extLst>
          </p:cNvPr>
          <p:cNvSpPr txBox="1"/>
          <p:nvPr/>
        </p:nvSpPr>
        <p:spPr>
          <a:xfrm>
            <a:off x="909430" y="2057603"/>
            <a:ext cx="7379804" cy="414749"/>
          </a:xfrm>
          <a:prstGeom prst="roundRect">
            <a:avLst/>
          </a:prstGeom>
          <a:solidFill>
            <a:schemeClr val="accent1">
              <a:alpha val="47000"/>
            </a:schemeClr>
          </a:solidFill>
          <a:ln>
            <a:noFill/>
          </a:ln>
        </p:spPr>
        <p:txBody>
          <a:bodyPr wrap="square" rtlCol="0" anchor="t" anchorCtr="0">
            <a:noAutofit/>
          </a:bodyPr>
          <a:lstStyle/>
          <a:p>
            <a:pPr algn="ctr" defTabSz="457189">
              <a:defRPr/>
            </a:pPr>
            <a:r>
              <a:rPr lang="en-GB" sz="1200">
                <a:solidFill>
                  <a:prstClr val="white"/>
                </a:solidFill>
                <a:cs typeface="Arial" panose="020B0604020202020204" pitchFamily="34" charset="0"/>
              </a:rPr>
              <a:t>Central administration</a:t>
            </a:r>
          </a:p>
          <a:p>
            <a:pPr algn="ctr" defTabSz="457189">
              <a:defRPr/>
            </a:pPr>
            <a:r>
              <a:rPr lang="en-GB" sz="900">
                <a:solidFill>
                  <a:prstClr val="white"/>
                </a:solidFill>
                <a:ea typeface="Calibri"/>
                <a:cs typeface="Arial" panose="020B0604020202020204" pitchFamily="34" charset="0"/>
              </a:rPr>
              <a:t>Management Support     </a:t>
            </a:r>
            <a:r>
              <a:rPr lang="en-GB" sz="900">
                <a:solidFill>
                  <a:prstClr val="white"/>
                </a:solidFill>
                <a:latin typeface="Arial"/>
                <a:ea typeface="Calibri"/>
                <a:cs typeface="Arial" panose="020B0604020202020204" pitchFamily="34" charset="0"/>
              </a:rPr>
              <a:t>●</a:t>
            </a:r>
            <a:r>
              <a:rPr lang="en-GB" sz="900">
                <a:solidFill>
                  <a:prstClr val="white"/>
                </a:solidFill>
                <a:ea typeface="Calibri"/>
                <a:cs typeface="Arial" panose="020B0604020202020204" pitchFamily="34" charset="0"/>
              </a:rPr>
              <a:t>     Shared Services    </a:t>
            </a:r>
            <a:r>
              <a:rPr lang="en-GB" sz="900">
                <a:solidFill>
                  <a:prstClr val="white"/>
                </a:solidFill>
                <a:latin typeface="Arial"/>
              </a:rPr>
              <a:t>●</a:t>
            </a:r>
            <a:r>
              <a:rPr lang="en-GB" sz="900">
                <a:solidFill>
                  <a:prstClr val="white"/>
                </a:solidFill>
                <a:ea typeface="Calibri"/>
                <a:cs typeface="Arial" panose="020B0604020202020204" pitchFamily="34" charset="0"/>
              </a:rPr>
              <a:t>     Integration</a:t>
            </a:r>
          </a:p>
          <a:p>
            <a:pPr algn="ctr" defTabSz="457189">
              <a:defRPr/>
            </a:pPr>
            <a:endParaRPr lang="fi-FI" sz="1000" cap="all">
              <a:solidFill>
                <a:prstClr val="white"/>
              </a:solidFill>
              <a:cs typeface="Arial" panose="020B0604020202020204" pitchFamily="34" charset="0"/>
            </a:endParaRPr>
          </a:p>
        </p:txBody>
      </p:sp>
      <p:sp>
        <p:nvSpPr>
          <p:cNvPr id="12" name="Tekstiruutu 11">
            <a:extLst>
              <a:ext uri="{FF2B5EF4-FFF2-40B4-BE49-F238E27FC236}">
                <a16:creationId xmlns:a16="http://schemas.microsoft.com/office/drawing/2014/main" id="{3587D04A-ED1A-4F40-A416-8EE629CE1C33}"/>
              </a:ext>
            </a:extLst>
          </p:cNvPr>
          <p:cNvSpPr txBox="1"/>
          <p:nvPr/>
        </p:nvSpPr>
        <p:spPr>
          <a:xfrm>
            <a:off x="782040" y="2653164"/>
            <a:ext cx="7665428" cy="252000"/>
          </a:xfrm>
          <a:prstGeom prst="roundRect">
            <a:avLst>
              <a:gd name="adj" fmla="val 25171"/>
            </a:avLst>
          </a:prstGeom>
          <a:solidFill>
            <a:srgbClr val="00855F"/>
          </a:solidFill>
          <a:ln>
            <a:noFill/>
          </a:ln>
        </p:spPr>
        <p:txBody>
          <a:bodyPr wrap="square" tIns="27000" bIns="27000" rtlCol="0" anchor="t" anchorCtr="0">
            <a:noAutofit/>
          </a:bodyPr>
          <a:lstStyle/>
          <a:p>
            <a:pPr algn="ctr" defTabSz="457189">
              <a:defRPr/>
            </a:pPr>
            <a:r>
              <a:rPr lang="en-GB" sz="1200" cap="all">
                <a:solidFill>
                  <a:prstClr val="white"/>
                </a:solidFill>
                <a:cs typeface="Arial" panose="020B0604020202020204" pitchFamily="34" charset="0"/>
              </a:rPr>
              <a:t>SERVICEs</a:t>
            </a:r>
          </a:p>
        </p:txBody>
      </p:sp>
      <p:sp>
        <p:nvSpPr>
          <p:cNvPr id="60" name="Pyöristetty suorakulmio 65">
            <a:extLst>
              <a:ext uri="{FF2B5EF4-FFF2-40B4-BE49-F238E27FC236}">
                <a16:creationId xmlns:a16="http://schemas.microsoft.com/office/drawing/2014/main" id="{A8AAC221-C6B3-5C33-B1A0-461BC2E35F69}"/>
              </a:ext>
            </a:extLst>
          </p:cNvPr>
          <p:cNvSpPr/>
          <p:nvPr/>
        </p:nvSpPr>
        <p:spPr>
          <a:xfrm>
            <a:off x="782881" y="2989627"/>
            <a:ext cx="1188000" cy="2150711"/>
          </a:xfrm>
          <a:prstGeom prst="roundRect">
            <a:avLst>
              <a:gd name="adj" fmla="val 78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72000" rIns="27000" bIns="45720" anchor="t"/>
          <a:lstStyle/>
          <a:p>
            <a:pPr algn="ctr" defTabSz="457189">
              <a:spcAft>
                <a:spcPts val="750"/>
              </a:spcAft>
              <a:defRPr/>
            </a:pPr>
            <a:r>
              <a:rPr lang="en-GB" sz="900">
                <a:solidFill>
                  <a:srgbClr val="000000"/>
                </a:solidFill>
                <a:latin typeface="Arial"/>
                <a:ea typeface="Calibri"/>
                <a:cs typeface="Arial"/>
              </a:rPr>
              <a:t>CHILDREN AND YOUNG PEOPLE</a:t>
            </a:r>
          </a:p>
          <a:p>
            <a:pPr algn="ctr" defTabSz="457189">
              <a:lnSpc>
                <a:spcPts val="900"/>
              </a:lnSpc>
              <a:spcBef>
                <a:spcPts val="10500"/>
              </a:spcBef>
              <a:spcAft>
                <a:spcPts val="600"/>
              </a:spcAft>
              <a:defRPr/>
            </a:pPr>
            <a:r>
              <a:rPr lang="en-GB" sz="788">
                <a:solidFill>
                  <a:srgbClr val="000000"/>
                </a:solidFill>
                <a:latin typeface="Arial"/>
                <a:ea typeface="Calibri"/>
                <a:cs typeface="Arial"/>
              </a:rPr>
              <a:t>Youth Services</a:t>
            </a:r>
          </a:p>
          <a:p>
            <a:pPr algn="ctr" defTabSz="457189">
              <a:defRPr/>
            </a:pPr>
            <a:endParaRPr lang="fi-FI" sz="675">
              <a:solidFill>
                <a:srgbClr val="000000"/>
              </a:solidFill>
              <a:latin typeface="Arial" panose="020B0604020202020204" pitchFamily="34" charset="0"/>
              <a:ea typeface="Calibri"/>
              <a:cs typeface="Arial" panose="020B0604020202020204" pitchFamily="34" charset="0"/>
            </a:endParaRPr>
          </a:p>
          <a:p>
            <a:pPr algn="ctr" defTabSz="457189">
              <a:defRPr/>
            </a:pPr>
            <a:endParaRPr lang="fi-FI" sz="675">
              <a:solidFill>
                <a:srgbClr val="000000"/>
              </a:solidFill>
              <a:latin typeface="Arial" panose="020B0604020202020204" pitchFamily="34" charset="0"/>
              <a:ea typeface="Calibri"/>
              <a:cs typeface="Arial" panose="020B0604020202020204" pitchFamily="34" charset="0"/>
            </a:endParaRPr>
          </a:p>
          <a:p>
            <a:pPr algn="ctr" defTabSz="457189">
              <a:defRPr/>
            </a:pPr>
            <a:endParaRPr lang="fi-FI" sz="675">
              <a:solidFill>
                <a:srgbClr val="000000"/>
              </a:solidFill>
              <a:latin typeface="Arial" panose="020B0604020202020204" pitchFamily="34" charset="0"/>
              <a:ea typeface="Calibri"/>
              <a:cs typeface="Arial" panose="020B0604020202020204" pitchFamily="34" charset="0"/>
            </a:endParaRPr>
          </a:p>
          <a:p>
            <a:pPr algn="ctr" defTabSz="457189">
              <a:defRPr/>
            </a:pPr>
            <a:endParaRPr lang="fi-FI" sz="750">
              <a:solidFill>
                <a:prstClr val="white"/>
              </a:solidFill>
              <a:latin typeface="Arial" panose="020B0604020202020204" pitchFamily="34" charset="0"/>
              <a:ea typeface="Calibri"/>
              <a:cs typeface="Arial" panose="020B0604020202020204" pitchFamily="34" charset="0"/>
            </a:endParaRPr>
          </a:p>
        </p:txBody>
      </p:sp>
      <p:sp>
        <p:nvSpPr>
          <p:cNvPr id="26" name="Alanuoli 21">
            <a:extLst>
              <a:ext uri="{FF2B5EF4-FFF2-40B4-BE49-F238E27FC236}">
                <a16:creationId xmlns:a16="http://schemas.microsoft.com/office/drawing/2014/main" id="{BCC1DF10-1679-DCD3-E253-83E30F8BA593}"/>
              </a:ext>
              <a:ext uri="{C183D7F6-B498-43B3-948B-1728B52AA6E4}">
                <adec:decorative xmlns:adec="http://schemas.microsoft.com/office/drawing/2017/decorative" val="1"/>
              </a:ext>
            </a:extLst>
          </p:cNvPr>
          <p:cNvSpPr/>
          <p:nvPr/>
        </p:nvSpPr>
        <p:spPr>
          <a:xfrm rot="16200000">
            <a:off x="482463" y="3201459"/>
            <a:ext cx="1312035" cy="1879263"/>
          </a:xfrm>
          <a:prstGeom prst="downArrow">
            <a:avLst>
              <a:gd name="adj1" fmla="val 71370"/>
              <a:gd name="adj2" fmla="val 42963"/>
            </a:avLst>
          </a:prstGeom>
          <a:solidFill>
            <a:schemeClr val="bg1"/>
          </a:solidFill>
          <a:ln w="1714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2">
              <a:defRPr/>
            </a:pPr>
            <a:endParaRPr lang="fi-FI" sz="1350">
              <a:solidFill>
                <a:prstClr val="white"/>
              </a:solidFill>
              <a:latin typeface="Arial"/>
              <a:cs typeface="Arial"/>
            </a:endParaRPr>
          </a:p>
        </p:txBody>
      </p:sp>
      <p:sp>
        <p:nvSpPr>
          <p:cNvPr id="27" name="Tekstiruutu 26">
            <a:extLst>
              <a:ext uri="{FF2B5EF4-FFF2-40B4-BE49-F238E27FC236}">
                <a16:creationId xmlns:a16="http://schemas.microsoft.com/office/drawing/2014/main" id="{CA1411A9-138F-E40A-CF3F-8CC2B4CEC2F2}"/>
              </a:ext>
            </a:extLst>
          </p:cNvPr>
          <p:cNvSpPr txBox="1"/>
          <p:nvPr/>
        </p:nvSpPr>
        <p:spPr>
          <a:xfrm>
            <a:off x="218824" y="3717753"/>
            <a:ext cx="1745001" cy="882229"/>
          </a:xfrm>
          <a:prstGeom prst="rect">
            <a:avLst/>
          </a:prstGeom>
          <a:noFill/>
        </p:spPr>
        <p:txBody>
          <a:bodyPr wrap="square" rtlCol="0">
            <a:spAutoFit/>
          </a:bodyPr>
          <a:lstStyle/>
          <a:p>
            <a:pPr>
              <a:lnSpc>
                <a:spcPct val="110000"/>
              </a:lnSpc>
            </a:pPr>
            <a:r>
              <a:rPr lang="en-GB" sz="788">
                <a:ea typeface="Calibri"/>
                <a:cs typeface="Arial" panose="020B0604020202020204" pitchFamily="34" charset="0"/>
              </a:rPr>
              <a:t>Children and Young people’s services ensures that all measures and services affecting children and young people are managed in </a:t>
            </a:r>
            <a:br>
              <a:rPr lang="en-GB" sz="788">
                <a:ea typeface="Calibri"/>
                <a:cs typeface="Arial" panose="020B0604020202020204" pitchFamily="34" charset="0"/>
              </a:rPr>
            </a:br>
            <a:r>
              <a:rPr lang="en-GB" sz="788">
                <a:ea typeface="Calibri"/>
                <a:cs typeface="Arial" panose="020B0604020202020204" pitchFamily="34" charset="0"/>
              </a:rPr>
              <a:t>an interactive manner.</a:t>
            </a:r>
          </a:p>
        </p:txBody>
      </p:sp>
      <p:sp>
        <p:nvSpPr>
          <p:cNvPr id="6" name="Pyöristetty suorakulmio 60">
            <a:extLst>
              <a:ext uri="{FF2B5EF4-FFF2-40B4-BE49-F238E27FC236}">
                <a16:creationId xmlns:a16="http://schemas.microsoft.com/office/drawing/2014/main" id="{43D4ADF9-E358-4B01-BF0A-90268FBC5E14}"/>
              </a:ext>
            </a:extLst>
          </p:cNvPr>
          <p:cNvSpPr/>
          <p:nvPr/>
        </p:nvSpPr>
        <p:spPr>
          <a:xfrm>
            <a:off x="2078113" y="2989627"/>
            <a:ext cx="1184413" cy="2150711"/>
          </a:xfrm>
          <a:prstGeom prst="roundRect">
            <a:avLst>
              <a:gd name="adj" fmla="val 7292"/>
            </a:avLst>
          </a:prstGeom>
          <a:solidFill>
            <a:srgbClr val="BFE9DE"/>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72000" rIns="27000"/>
          <a:lstStyle/>
          <a:p>
            <a:pPr algn="ctr" defTabSz="457189">
              <a:spcAft>
                <a:spcPts val="750"/>
              </a:spcAft>
              <a:defRPr/>
            </a:pPr>
            <a:r>
              <a:rPr lang="en-GB" sz="900" cap="all">
                <a:solidFill>
                  <a:srgbClr val="000000"/>
                </a:solidFill>
                <a:latin typeface="Arial" panose="020B0604020202020204" pitchFamily="34" charset="0"/>
                <a:ea typeface="Calibri"/>
                <a:cs typeface="Arial" panose="020B0604020202020204" pitchFamily="34" charset="0"/>
              </a:rPr>
              <a:t>Urban environment</a:t>
            </a:r>
          </a:p>
          <a:p>
            <a:pPr algn="ctr" defTabSz="457189">
              <a:lnSpc>
                <a:spcPts val="900"/>
              </a:lnSpc>
              <a:spcAft>
                <a:spcPts val="600"/>
              </a:spcAft>
              <a:defRPr/>
            </a:pPr>
            <a:r>
              <a:rPr lang="en-GB" sz="788">
                <a:solidFill>
                  <a:srgbClr val="000000"/>
                </a:solidFill>
                <a:latin typeface="Arial" panose="020B0604020202020204" pitchFamily="34" charset="0"/>
                <a:cs typeface="Arial" panose="020B0604020202020204" pitchFamily="34" charset="0"/>
              </a:rPr>
              <a:t>Urban Planning</a:t>
            </a:r>
            <a:br>
              <a:rPr lang="en-GB" sz="788">
                <a:solidFill>
                  <a:srgbClr val="000000"/>
                </a:solidFill>
                <a:latin typeface="Arial" panose="020B0604020202020204" pitchFamily="34" charset="0"/>
                <a:cs typeface="Arial" panose="020B0604020202020204" pitchFamily="34" charset="0"/>
              </a:rPr>
            </a:br>
            <a:r>
              <a:rPr lang="en-GB" sz="788">
                <a:solidFill>
                  <a:srgbClr val="000000"/>
                </a:solidFill>
                <a:latin typeface="Arial" panose="020B0604020202020204" pitchFamily="34" charset="0"/>
                <a:cs typeface="Arial" panose="020B0604020202020204" pitchFamily="34" charset="0"/>
              </a:rPr>
              <a:t>and Land Property</a:t>
            </a:r>
          </a:p>
          <a:p>
            <a:pPr algn="ctr" defTabSz="457189">
              <a:lnSpc>
                <a:spcPts val="900"/>
              </a:lnSpc>
              <a:spcAft>
                <a:spcPts val="600"/>
              </a:spcAft>
              <a:defRPr/>
            </a:pPr>
            <a:r>
              <a:rPr lang="en-GB" sz="788">
                <a:solidFill>
                  <a:srgbClr val="000000"/>
                </a:solidFill>
                <a:latin typeface="Arial" panose="020B0604020202020204" pitchFamily="34" charset="0"/>
                <a:cs typeface="Arial" panose="020B0604020202020204" pitchFamily="34" charset="0"/>
              </a:rPr>
              <a:t>Urban</a:t>
            </a:r>
            <a:br>
              <a:rPr lang="en-GB" sz="788">
                <a:solidFill>
                  <a:srgbClr val="000000"/>
                </a:solidFill>
                <a:latin typeface="Arial" panose="020B0604020202020204" pitchFamily="34" charset="0"/>
                <a:cs typeface="Arial" panose="020B0604020202020204" pitchFamily="34" charset="0"/>
              </a:rPr>
            </a:br>
            <a:r>
              <a:rPr lang="en-GB" sz="788">
                <a:solidFill>
                  <a:srgbClr val="000000"/>
                </a:solidFill>
                <a:latin typeface="Arial" panose="020B0604020202020204" pitchFamily="34" charset="0"/>
                <a:cs typeface="Arial" panose="020B0604020202020204" pitchFamily="34" charset="0"/>
              </a:rPr>
              <a:t>Construction</a:t>
            </a:r>
          </a:p>
          <a:p>
            <a:pPr algn="ctr" defTabSz="457189">
              <a:lnSpc>
                <a:spcPts val="900"/>
              </a:lnSpc>
              <a:spcAft>
                <a:spcPts val="600"/>
              </a:spcAft>
              <a:defRPr/>
            </a:pPr>
            <a:r>
              <a:rPr lang="en-GB" sz="788">
                <a:solidFill>
                  <a:srgbClr val="000000"/>
                </a:solidFill>
                <a:latin typeface="Arial" panose="020B0604020202020204" pitchFamily="34" charset="0"/>
                <a:cs typeface="Arial" panose="020B0604020202020204" pitchFamily="34" charset="0"/>
              </a:rPr>
              <a:t>Permits and </a:t>
            </a:r>
            <a:br>
              <a:rPr lang="en-GB" sz="788">
                <a:solidFill>
                  <a:srgbClr val="000000"/>
                </a:solidFill>
                <a:latin typeface="Arial" panose="020B0604020202020204" pitchFamily="34" charset="0"/>
                <a:cs typeface="Arial" panose="020B0604020202020204" pitchFamily="34" charset="0"/>
              </a:rPr>
            </a:br>
            <a:r>
              <a:rPr lang="en-GB" sz="788">
                <a:solidFill>
                  <a:srgbClr val="000000"/>
                </a:solidFill>
                <a:latin typeface="Arial" panose="020B0604020202020204" pitchFamily="34" charset="0"/>
                <a:cs typeface="Arial" panose="020B0604020202020204" pitchFamily="34" charset="0"/>
              </a:rPr>
              <a:t>Monitoring</a:t>
            </a:r>
          </a:p>
          <a:p>
            <a:pPr algn="ctr" defTabSz="457189">
              <a:lnSpc>
                <a:spcPts val="900"/>
              </a:lnSpc>
              <a:spcAft>
                <a:spcPts val="600"/>
              </a:spcAft>
              <a:defRPr/>
            </a:pPr>
            <a:r>
              <a:rPr lang="en-GB" sz="788">
                <a:solidFill>
                  <a:srgbClr val="000000"/>
                </a:solidFill>
                <a:latin typeface="Arial" panose="020B0604020202020204" pitchFamily="34" charset="0"/>
                <a:cs typeface="Arial" panose="020B0604020202020204" pitchFamily="34" charset="0"/>
              </a:rPr>
              <a:t>Mobility Services</a:t>
            </a:r>
          </a:p>
          <a:p>
            <a:pPr algn="ctr" defTabSz="457189">
              <a:lnSpc>
                <a:spcPts val="900"/>
              </a:lnSpc>
              <a:spcAft>
                <a:spcPts val="600"/>
              </a:spcAft>
              <a:defRPr/>
            </a:pPr>
            <a:r>
              <a:rPr lang="en-GB" sz="788">
                <a:solidFill>
                  <a:srgbClr val="000000"/>
                </a:solidFill>
                <a:latin typeface="Arial" panose="020B0604020202020204" pitchFamily="34" charset="0"/>
                <a:cs typeface="Arial" panose="020B0604020202020204" pitchFamily="34" charset="0"/>
              </a:rPr>
              <a:t>Geographic </a:t>
            </a:r>
            <a:br>
              <a:rPr lang="en-GB" sz="788">
                <a:solidFill>
                  <a:srgbClr val="000000"/>
                </a:solidFill>
                <a:latin typeface="Arial" panose="020B0604020202020204" pitchFamily="34" charset="0"/>
                <a:cs typeface="Arial" panose="020B0604020202020204" pitchFamily="34" charset="0"/>
              </a:rPr>
            </a:br>
            <a:r>
              <a:rPr lang="en-GB" sz="788">
                <a:solidFill>
                  <a:srgbClr val="000000"/>
                </a:solidFill>
                <a:latin typeface="Arial" panose="020B0604020202020204" pitchFamily="34" charset="0"/>
                <a:cs typeface="Arial" panose="020B0604020202020204" pitchFamily="34" charset="0"/>
              </a:rPr>
              <a:t>Information and </a:t>
            </a:r>
            <a:br>
              <a:rPr lang="en-GB" sz="788">
                <a:solidFill>
                  <a:srgbClr val="000000"/>
                </a:solidFill>
                <a:latin typeface="Arial" panose="020B0604020202020204" pitchFamily="34" charset="0"/>
                <a:cs typeface="Arial" panose="020B0604020202020204" pitchFamily="34" charset="0"/>
              </a:rPr>
            </a:br>
            <a:r>
              <a:rPr lang="en-GB" sz="788">
                <a:solidFill>
                  <a:srgbClr val="000000"/>
                </a:solidFill>
                <a:latin typeface="Arial" panose="020B0604020202020204" pitchFamily="34" charset="0"/>
                <a:cs typeface="Arial" panose="020B0604020202020204" pitchFamily="34" charset="0"/>
              </a:rPr>
              <a:t>City Surveying </a:t>
            </a:r>
          </a:p>
          <a:p>
            <a:pPr algn="ctr" defTabSz="457189">
              <a:defRPr/>
            </a:pPr>
            <a:endParaRPr lang="fi-FI" sz="675">
              <a:solidFill>
                <a:srgbClr val="000000"/>
              </a:solidFill>
              <a:latin typeface="Arial" panose="020B0604020202020204" pitchFamily="34" charset="0"/>
              <a:ea typeface="Calibri"/>
              <a:cs typeface="Arial" panose="020B0604020202020204" pitchFamily="34" charset="0"/>
            </a:endParaRPr>
          </a:p>
        </p:txBody>
      </p:sp>
      <p:sp>
        <p:nvSpPr>
          <p:cNvPr id="8" name="Pyöristetty suorakulmio 63">
            <a:extLst>
              <a:ext uri="{FF2B5EF4-FFF2-40B4-BE49-F238E27FC236}">
                <a16:creationId xmlns:a16="http://schemas.microsoft.com/office/drawing/2014/main" id="{BA807C2F-506C-4F46-8B67-4C28100C2F1B}"/>
              </a:ext>
            </a:extLst>
          </p:cNvPr>
          <p:cNvSpPr/>
          <p:nvPr/>
        </p:nvSpPr>
        <p:spPr>
          <a:xfrm>
            <a:off x="3373345" y="2989627"/>
            <a:ext cx="1188000" cy="2150711"/>
          </a:xfrm>
          <a:prstGeom prst="roundRect">
            <a:avLst>
              <a:gd name="adj" fmla="val 8420"/>
            </a:avLst>
          </a:prstGeom>
          <a:solidFill>
            <a:srgbClr val="BFE9DE"/>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72000" rIns="27000" bIns="45720" anchor="t"/>
          <a:lstStyle/>
          <a:p>
            <a:pPr algn="ctr" defTabSz="457189">
              <a:spcAft>
                <a:spcPts val="750"/>
              </a:spcAft>
              <a:defRPr/>
            </a:pPr>
            <a:r>
              <a:rPr lang="en-GB" sz="900" cap="all">
                <a:solidFill>
                  <a:srgbClr val="000000"/>
                </a:solidFill>
                <a:latin typeface="Arial"/>
                <a:cs typeface="Arial"/>
              </a:rPr>
              <a:t>EDUCATION</a:t>
            </a:r>
          </a:p>
          <a:p>
            <a:pPr algn="ctr" defTabSz="457189">
              <a:lnSpc>
                <a:spcPts val="900"/>
              </a:lnSpc>
              <a:spcAft>
                <a:spcPts val="600"/>
              </a:spcAft>
              <a:defRPr/>
            </a:pPr>
            <a:r>
              <a:rPr lang="en-GB" sz="788">
                <a:solidFill>
                  <a:srgbClr val="000000"/>
                </a:solidFill>
                <a:latin typeface="Arial"/>
                <a:cs typeface="Arial"/>
              </a:rPr>
              <a:t>Early Childhood Education and Care</a:t>
            </a:r>
          </a:p>
          <a:p>
            <a:pPr algn="ctr" defTabSz="457189">
              <a:lnSpc>
                <a:spcPts val="900"/>
              </a:lnSpc>
              <a:spcAft>
                <a:spcPts val="600"/>
              </a:spcAft>
              <a:defRPr/>
            </a:pPr>
            <a:r>
              <a:rPr lang="en-GB" sz="788">
                <a:solidFill>
                  <a:srgbClr val="000000"/>
                </a:solidFill>
                <a:latin typeface="Arial"/>
                <a:cs typeface="Arial"/>
              </a:rPr>
              <a:t>Basic Education</a:t>
            </a:r>
          </a:p>
          <a:p>
            <a:pPr algn="ctr" defTabSz="457189">
              <a:lnSpc>
                <a:spcPts val="900"/>
              </a:lnSpc>
              <a:spcAft>
                <a:spcPts val="600"/>
              </a:spcAft>
              <a:defRPr/>
            </a:pPr>
            <a:r>
              <a:rPr lang="en-GB" sz="788">
                <a:solidFill>
                  <a:srgbClr val="000000"/>
                </a:solidFill>
                <a:latin typeface="Arial"/>
                <a:cs typeface="Arial"/>
              </a:rPr>
              <a:t>General Upper Secondary Education </a:t>
            </a:r>
          </a:p>
          <a:p>
            <a:pPr algn="ctr" defTabSz="457189">
              <a:lnSpc>
                <a:spcPts val="900"/>
              </a:lnSpc>
              <a:spcAft>
                <a:spcPts val="600"/>
              </a:spcAft>
              <a:defRPr/>
            </a:pPr>
            <a:r>
              <a:rPr lang="en-GB" sz="788">
                <a:solidFill>
                  <a:srgbClr val="000000"/>
                </a:solidFill>
                <a:latin typeface="Arial"/>
                <a:cs typeface="Arial"/>
              </a:rPr>
              <a:t>General Adult Education and Training</a:t>
            </a:r>
          </a:p>
          <a:p>
            <a:pPr algn="ctr" defTabSz="457189">
              <a:lnSpc>
                <a:spcPts val="900"/>
              </a:lnSpc>
              <a:spcAft>
                <a:spcPts val="600"/>
              </a:spcAft>
              <a:defRPr/>
            </a:pPr>
            <a:r>
              <a:rPr lang="en-GB" sz="788">
                <a:solidFill>
                  <a:srgbClr val="000000"/>
                </a:solidFill>
                <a:latin typeface="Arial"/>
                <a:cs typeface="Arial"/>
              </a:rPr>
              <a:t>Vocational Education</a:t>
            </a:r>
          </a:p>
          <a:p>
            <a:pPr algn="ctr" defTabSz="457189">
              <a:lnSpc>
                <a:spcPts val="900"/>
              </a:lnSpc>
              <a:spcAft>
                <a:spcPts val="600"/>
              </a:spcAft>
              <a:defRPr/>
            </a:pPr>
            <a:r>
              <a:rPr lang="en-GB" sz="788">
                <a:solidFill>
                  <a:srgbClr val="000000"/>
                </a:solidFill>
                <a:latin typeface="Arial"/>
                <a:cs typeface="Arial"/>
              </a:rPr>
              <a:t>Swedish Language</a:t>
            </a:r>
            <a:br>
              <a:rPr lang="en-GB" sz="788">
                <a:solidFill>
                  <a:srgbClr val="000000"/>
                </a:solidFill>
                <a:latin typeface="Arial"/>
                <a:cs typeface="Arial"/>
              </a:rPr>
            </a:br>
            <a:r>
              <a:rPr lang="en-GB" sz="788">
                <a:solidFill>
                  <a:srgbClr val="000000"/>
                </a:solidFill>
                <a:latin typeface="Arial"/>
                <a:cs typeface="Arial"/>
              </a:rPr>
              <a:t>Education</a:t>
            </a:r>
          </a:p>
          <a:p>
            <a:pPr algn="ctr" defTabSz="457189">
              <a:lnSpc>
                <a:spcPts val="900"/>
              </a:lnSpc>
              <a:spcAft>
                <a:spcPts val="600"/>
              </a:spcAft>
              <a:defRPr/>
            </a:pPr>
            <a:r>
              <a:rPr lang="en-GB" sz="788">
                <a:solidFill>
                  <a:srgbClr val="000000"/>
                </a:solidFill>
                <a:latin typeface="Arial"/>
                <a:ea typeface="Calibri"/>
                <a:cs typeface="Arial"/>
              </a:rPr>
              <a:t>Shared Services</a:t>
            </a:r>
          </a:p>
          <a:p>
            <a:pPr defTabSz="457189">
              <a:defRPr/>
            </a:pPr>
            <a:endParaRPr lang="fi-FI" sz="675">
              <a:solidFill>
                <a:prstClr val="white"/>
              </a:solidFill>
              <a:latin typeface="Arial" panose="020B0604020202020204" pitchFamily="34" charset="0"/>
              <a:ea typeface="Calibri"/>
              <a:cs typeface="Arial" panose="020B0604020202020204" pitchFamily="34" charset="0"/>
            </a:endParaRPr>
          </a:p>
          <a:p>
            <a:pPr algn="ctr" defTabSz="457189">
              <a:defRPr/>
            </a:pPr>
            <a:endParaRPr lang="fi-FI" sz="750">
              <a:solidFill>
                <a:prstClr val="white"/>
              </a:solidFill>
              <a:latin typeface="Arial" panose="020B0604020202020204" pitchFamily="34" charset="0"/>
              <a:ea typeface="Calibri"/>
              <a:cs typeface="Arial" panose="020B0604020202020204" pitchFamily="34" charset="0"/>
            </a:endParaRPr>
          </a:p>
        </p:txBody>
      </p:sp>
      <p:sp>
        <p:nvSpPr>
          <p:cNvPr id="61" name="Pyöristetty suorakulmio 65">
            <a:extLst>
              <a:ext uri="{FF2B5EF4-FFF2-40B4-BE49-F238E27FC236}">
                <a16:creationId xmlns:a16="http://schemas.microsoft.com/office/drawing/2014/main" id="{ABA6A94B-65D9-29C5-F804-9586258516C1}"/>
              </a:ext>
            </a:extLst>
          </p:cNvPr>
          <p:cNvSpPr/>
          <p:nvPr/>
        </p:nvSpPr>
        <p:spPr>
          <a:xfrm>
            <a:off x="4668576" y="2989627"/>
            <a:ext cx="1188000" cy="2150711"/>
          </a:xfrm>
          <a:prstGeom prst="roundRect">
            <a:avLst>
              <a:gd name="adj" fmla="val 7870"/>
            </a:avLst>
          </a:prstGeom>
          <a:solidFill>
            <a:srgbClr val="BFE9DE"/>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72000" rIns="27000" bIns="45720" anchor="t"/>
          <a:lstStyle/>
          <a:p>
            <a:pPr algn="ctr" defTabSz="457189">
              <a:spcAft>
                <a:spcPts val="750"/>
              </a:spcAft>
              <a:defRPr/>
            </a:pPr>
            <a:r>
              <a:rPr lang="en-GB" sz="900" cap="all">
                <a:solidFill>
                  <a:srgbClr val="000000"/>
                </a:solidFill>
                <a:latin typeface="Arial"/>
                <a:cs typeface="Arial"/>
              </a:rPr>
              <a:t>Culture</a:t>
            </a:r>
          </a:p>
          <a:p>
            <a:pPr algn="ctr" defTabSz="457189">
              <a:lnSpc>
                <a:spcPts val="900"/>
              </a:lnSpc>
              <a:spcAft>
                <a:spcPts val="600"/>
              </a:spcAft>
              <a:defRPr/>
            </a:pPr>
            <a:r>
              <a:rPr lang="en-GB" sz="788">
                <a:solidFill>
                  <a:srgbClr val="000000"/>
                </a:solidFill>
                <a:latin typeface="Arial"/>
                <a:ea typeface="Calibri"/>
                <a:cs typeface="Arial"/>
              </a:rPr>
              <a:t>Library Services </a:t>
            </a:r>
          </a:p>
          <a:p>
            <a:pPr algn="ctr" defTabSz="457189">
              <a:lnSpc>
                <a:spcPts val="900"/>
              </a:lnSpc>
              <a:spcAft>
                <a:spcPts val="600"/>
              </a:spcAft>
              <a:defRPr/>
            </a:pPr>
            <a:r>
              <a:rPr lang="en-GB" sz="788">
                <a:solidFill>
                  <a:srgbClr val="000000"/>
                </a:solidFill>
                <a:latin typeface="Arial"/>
                <a:ea typeface="Calibri"/>
                <a:cs typeface="Arial"/>
              </a:rPr>
              <a:t>Museum Services</a:t>
            </a:r>
          </a:p>
          <a:p>
            <a:pPr algn="ctr" defTabSz="457189">
              <a:lnSpc>
                <a:spcPts val="900"/>
              </a:lnSpc>
              <a:spcAft>
                <a:spcPts val="600"/>
              </a:spcAft>
              <a:defRPr/>
            </a:pPr>
            <a:r>
              <a:rPr lang="en-GB" sz="788">
                <a:solidFill>
                  <a:srgbClr val="000000"/>
                </a:solidFill>
                <a:latin typeface="Arial"/>
                <a:ea typeface="Calibri"/>
                <a:cs typeface="Arial"/>
              </a:rPr>
              <a:t>Turku Philharmonic Orchestra</a:t>
            </a:r>
          </a:p>
          <a:p>
            <a:pPr algn="ctr" defTabSz="457189">
              <a:lnSpc>
                <a:spcPts val="900"/>
              </a:lnSpc>
              <a:spcAft>
                <a:spcPts val="600"/>
              </a:spcAft>
              <a:defRPr/>
            </a:pPr>
            <a:r>
              <a:rPr lang="en-GB" sz="788">
                <a:solidFill>
                  <a:srgbClr val="000000"/>
                </a:solidFill>
                <a:latin typeface="Arial"/>
                <a:ea typeface="Calibri"/>
                <a:cs typeface="Arial"/>
              </a:rPr>
              <a:t>Culture Promotion</a:t>
            </a:r>
          </a:p>
          <a:p>
            <a:pPr algn="ctr" defTabSz="457189">
              <a:defRPr/>
            </a:pPr>
            <a:endParaRPr lang="fi-FI" sz="675">
              <a:solidFill>
                <a:srgbClr val="000000"/>
              </a:solidFill>
              <a:latin typeface="Arial" panose="020B0604020202020204" pitchFamily="34" charset="0"/>
              <a:ea typeface="Calibri"/>
              <a:cs typeface="Arial" panose="020B0604020202020204" pitchFamily="34" charset="0"/>
            </a:endParaRPr>
          </a:p>
          <a:p>
            <a:pPr algn="ctr">
              <a:defRPr/>
            </a:pPr>
            <a:endParaRPr lang="fi-FI" sz="750">
              <a:solidFill>
                <a:prstClr val="white"/>
              </a:solidFill>
              <a:latin typeface="Arial" panose="020B0604020202020204" pitchFamily="34" charset="0"/>
              <a:ea typeface="Calibri"/>
              <a:cs typeface="Arial" panose="020B0604020202020204" pitchFamily="34" charset="0"/>
            </a:endParaRPr>
          </a:p>
        </p:txBody>
      </p:sp>
      <p:sp>
        <p:nvSpPr>
          <p:cNvPr id="62" name="Pyöristetty suorakulmio 65">
            <a:extLst>
              <a:ext uri="{FF2B5EF4-FFF2-40B4-BE49-F238E27FC236}">
                <a16:creationId xmlns:a16="http://schemas.microsoft.com/office/drawing/2014/main" id="{8EB4536F-8BED-9908-BBE0-34FD9477C3EA}"/>
              </a:ext>
            </a:extLst>
          </p:cNvPr>
          <p:cNvSpPr/>
          <p:nvPr/>
        </p:nvSpPr>
        <p:spPr>
          <a:xfrm>
            <a:off x="5963808" y="2989627"/>
            <a:ext cx="1180945" cy="2150711"/>
          </a:xfrm>
          <a:prstGeom prst="roundRect">
            <a:avLst>
              <a:gd name="adj" fmla="val 8371"/>
            </a:avLst>
          </a:prstGeom>
          <a:solidFill>
            <a:srgbClr val="BFE9DE"/>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72000" rIns="27000" bIns="45720" anchor="t"/>
          <a:lstStyle/>
          <a:p>
            <a:pPr algn="ctr" defTabSz="457189">
              <a:spcAft>
                <a:spcPts val="750"/>
              </a:spcAft>
              <a:defRPr/>
            </a:pPr>
            <a:r>
              <a:rPr lang="en-GB" sz="900" cap="all">
                <a:solidFill>
                  <a:srgbClr val="000000"/>
                </a:solidFill>
                <a:latin typeface="Arial"/>
                <a:cs typeface="Arial"/>
              </a:rPr>
              <a:t>Sports</a:t>
            </a:r>
          </a:p>
          <a:p>
            <a:pPr algn="ctr" defTabSz="457189">
              <a:lnSpc>
                <a:spcPts val="900"/>
              </a:lnSpc>
              <a:spcAft>
                <a:spcPts val="600"/>
              </a:spcAft>
              <a:defRPr/>
            </a:pPr>
            <a:r>
              <a:rPr lang="en-GB" sz="788">
                <a:solidFill>
                  <a:srgbClr val="000000"/>
                </a:solidFill>
                <a:latin typeface="Arial"/>
                <a:ea typeface="Calibri"/>
                <a:cs typeface="Arial"/>
              </a:rPr>
              <a:t>Sports Services</a:t>
            </a:r>
          </a:p>
          <a:p>
            <a:pPr algn="ctr" defTabSz="457189">
              <a:lnSpc>
                <a:spcPts val="900"/>
              </a:lnSpc>
              <a:spcAft>
                <a:spcPts val="600"/>
              </a:spcAft>
              <a:defRPr/>
            </a:pPr>
            <a:r>
              <a:rPr lang="en-GB" sz="788">
                <a:solidFill>
                  <a:srgbClr val="000000"/>
                </a:solidFill>
                <a:latin typeface="Arial"/>
                <a:ea typeface="Calibri"/>
                <a:cs typeface="Arial"/>
              </a:rPr>
              <a:t>Sports Facilities Management</a:t>
            </a:r>
          </a:p>
          <a:p>
            <a:pPr algn="ctr" defTabSz="457189">
              <a:lnSpc>
                <a:spcPts val="900"/>
              </a:lnSpc>
              <a:spcAft>
                <a:spcPts val="600"/>
              </a:spcAft>
              <a:defRPr/>
            </a:pPr>
            <a:r>
              <a:rPr lang="en-GB" sz="788">
                <a:solidFill>
                  <a:srgbClr val="000000"/>
                </a:solidFill>
                <a:latin typeface="Arial"/>
                <a:ea typeface="Calibri"/>
                <a:cs typeface="Arial"/>
              </a:rPr>
              <a:t>Activating </a:t>
            </a:r>
            <a:br>
              <a:rPr lang="en-GB" sz="788">
                <a:solidFill>
                  <a:srgbClr val="000000"/>
                </a:solidFill>
                <a:latin typeface="Arial"/>
                <a:ea typeface="Calibri"/>
                <a:cs typeface="Arial"/>
              </a:rPr>
            </a:br>
            <a:r>
              <a:rPr lang="en-GB" sz="788">
                <a:solidFill>
                  <a:srgbClr val="000000"/>
                </a:solidFill>
                <a:latin typeface="Arial"/>
                <a:ea typeface="Calibri"/>
                <a:cs typeface="Arial"/>
              </a:rPr>
              <a:t>Physical Exercise</a:t>
            </a:r>
          </a:p>
          <a:p>
            <a:pPr algn="ctr" defTabSz="457189">
              <a:defRPr/>
            </a:pPr>
            <a:endParaRPr lang="fi-FI" sz="675">
              <a:solidFill>
                <a:srgbClr val="000000"/>
              </a:solidFill>
              <a:latin typeface="Arial" panose="020B0604020202020204" pitchFamily="34" charset="0"/>
              <a:ea typeface="Calibri"/>
              <a:cs typeface="Arial" panose="020B0604020202020204" pitchFamily="34" charset="0"/>
            </a:endParaRPr>
          </a:p>
          <a:p>
            <a:pPr algn="ctr" defTabSz="457189">
              <a:defRPr/>
            </a:pPr>
            <a:endParaRPr lang="fi-FI" sz="800">
              <a:solidFill>
                <a:srgbClr val="000000"/>
              </a:solidFill>
              <a:latin typeface="Arial"/>
              <a:cs typeface="Arial"/>
            </a:endParaRPr>
          </a:p>
        </p:txBody>
      </p:sp>
      <p:sp>
        <p:nvSpPr>
          <p:cNvPr id="14" name="Pyöristetty suorakulmio 65">
            <a:extLst>
              <a:ext uri="{FF2B5EF4-FFF2-40B4-BE49-F238E27FC236}">
                <a16:creationId xmlns:a16="http://schemas.microsoft.com/office/drawing/2014/main" id="{E9D96EE9-DB43-419A-B817-4F20775BD62B}"/>
              </a:ext>
            </a:extLst>
          </p:cNvPr>
          <p:cNvSpPr/>
          <p:nvPr/>
        </p:nvSpPr>
        <p:spPr>
          <a:xfrm>
            <a:off x="7259040" y="2989629"/>
            <a:ext cx="1188000" cy="2150711"/>
          </a:xfrm>
          <a:prstGeom prst="roundRect">
            <a:avLst>
              <a:gd name="adj" fmla="val 6771"/>
            </a:avLst>
          </a:prstGeom>
          <a:solidFill>
            <a:srgbClr val="BFE9DE"/>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72000" rIns="27000" bIns="45720" anchor="t"/>
          <a:lstStyle/>
          <a:p>
            <a:pPr algn="ctr" defTabSz="457189">
              <a:spcAft>
                <a:spcPts val="750"/>
              </a:spcAft>
              <a:defRPr/>
            </a:pPr>
            <a:r>
              <a:rPr lang="en-GB" sz="900">
                <a:solidFill>
                  <a:schemeClr val="tx1"/>
                </a:solidFill>
              </a:rPr>
              <a:t>BUSINESS AND ECONOMIC DEVELOPMENT</a:t>
            </a:r>
            <a:endParaRPr lang="en-GB" sz="900">
              <a:solidFill>
                <a:srgbClr val="000000"/>
              </a:solidFill>
              <a:highlight>
                <a:srgbClr val="FFFF00"/>
              </a:highlight>
              <a:ea typeface="+mn-lt"/>
              <a:cs typeface="+mn-lt"/>
            </a:endParaRPr>
          </a:p>
          <a:p>
            <a:pPr algn="ctr">
              <a:lnSpc>
                <a:spcPts val="900"/>
              </a:lnSpc>
              <a:spcAft>
                <a:spcPts val="600"/>
              </a:spcAft>
              <a:defRPr/>
            </a:pPr>
            <a:r>
              <a:rPr lang="en-GB" sz="788">
                <a:solidFill>
                  <a:schemeClr val="tx1"/>
                </a:solidFill>
                <a:latin typeface="Arial"/>
                <a:cs typeface="Arial"/>
              </a:rPr>
              <a:t>Business Services</a:t>
            </a:r>
          </a:p>
          <a:p>
            <a:pPr algn="ctr">
              <a:lnSpc>
                <a:spcPts val="900"/>
              </a:lnSpc>
              <a:spcAft>
                <a:spcPts val="600"/>
              </a:spcAft>
              <a:defRPr/>
            </a:pPr>
            <a:r>
              <a:rPr lang="en-GB" sz="788">
                <a:solidFill>
                  <a:schemeClr val="tx1"/>
                </a:solidFill>
                <a:latin typeface="Arial"/>
                <a:cs typeface="Arial"/>
              </a:rPr>
              <a:t>Spearhead Projects</a:t>
            </a:r>
          </a:p>
          <a:p>
            <a:pPr algn="ctr">
              <a:lnSpc>
                <a:spcPts val="900"/>
              </a:lnSpc>
              <a:spcAft>
                <a:spcPts val="600"/>
              </a:spcAft>
              <a:defRPr/>
            </a:pPr>
            <a:r>
              <a:rPr lang="en-GB" sz="788">
                <a:solidFill>
                  <a:schemeClr val="tx1"/>
                </a:solidFill>
                <a:latin typeface="Arial"/>
                <a:cs typeface="Arial"/>
              </a:rPr>
              <a:t>Strategic Land Use,</a:t>
            </a:r>
            <a:br>
              <a:rPr lang="en-GB" sz="788">
                <a:solidFill>
                  <a:schemeClr val="tx1"/>
                </a:solidFill>
                <a:latin typeface="Arial"/>
                <a:cs typeface="Arial"/>
              </a:rPr>
            </a:br>
            <a:r>
              <a:rPr lang="en-GB" sz="788">
                <a:solidFill>
                  <a:schemeClr val="tx1"/>
                </a:solidFill>
                <a:latin typeface="Arial"/>
                <a:cs typeface="Arial"/>
              </a:rPr>
              <a:t>Mobility and </a:t>
            </a:r>
            <a:br>
              <a:rPr lang="en-GB" sz="788">
                <a:solidFill>
                  <a:schemeClr val="tx1"/>
                </a:solidFill>
                <a:latin typeface="Arial"/>
                <a:cs typeface="Arial"/>
              </a:rPr>
            </a:br>
            <a:r>
              <a:rPr lang="en-GB" sz="788">
                <a:solidFill>
                  <a:schemeClr val="tx1"/>
                </a:solidFill>
                <a:latin typeface="Arial"/>
                <a:cs typeface="Arial"/>
              </a:rPr>
              <a:t>Housing Policy</a:t>
            </a:r>
          </a:p>
          <a:p>
            <a:pPr algn="ctr" defTabSz="457189">
              <a:lnSpc>
                <a:spcPts val="900"/>
              </a:lnSpc>
              <a:spcAft>
                <a:spcPts val="600"/>
              </a:spcAft>
              <a:defRPr/>
            </a:pPr>
            <a:r>
              <a:rPr lang="en-GB" sz="788">
                <a:solidFill>
                  <a:schemeClr val="tx1"/>
                </a:solidFill>
                <a:latin typeface="Arial"/>
                <a:cs typeface="Arial"/>
              </a:rPr>
              <a:t>Green Transition </a:t>
            </a:r>
          </a:p>
          <a:p>
            <a:pPr algn="ctr" defTabSz="457189">
              <a:lnSpc>
                <a:spcPts val="900"/>
              </a:lnSpc>
              <a:spcAft>
                <a:spcPts val="600"/>
              </a:spcAft>
              <a:defRPr/>
            </a:pPr>
            <a:r>
              <a:rPr lang="en-GB" sz="788">
                <a:solidFill>
                  <a:schemeClr val="tx1"/>
                </a:solidFill>
                <a:latin typeface="Arial"/>
                <a:cs typeface="Arial"/>
              </a:rPr>
              <a:t>Employment Services</a:t>
            </a:r>
          </a:p>
          <a:p>
            <a:pPr algn="ctr" defTabSz="457189">
              <a:lnSpc>
                <a:spcPts val="900"/>
              </a:lnSpc>
              <a:spcAft>
                <a:spcPts val="600"/>
              </a:spcAft>
              <a:defRPr/>
            </a:pPr>
            <a:r>
              <a:rPr lang="en-GB" sz="788">
                <a:solidFill>
                  <a:schemeClr val="tx1"/>
                </a:solidFill>
                <a:latin typeface="Arial"/>
                <a:cs typeface="Arial"/>
              </a:rPr>
              <a:t>Event Services</a:t>
            </a:r>
          </a:p>
          <a:p>
            <a:pPr algn="ctr" defTabSz="457189">
              <a:defRPr/>
            </a:pPr>
            <a:endParaRPr lang="fi-FI" sz="900" cap="all">
              <a:solidFill>
                <a:srgbClr val="000000"/>
              </a:solidFill>
              <a:latin typeface="Arial" panose="020B0604020202020204" pitchFamily="34" charset="0"/>
              <a:cs typeface="Arial" panose="020B0604020202020204" pitchFamily="34" charset="0"/>
            </a:endParaRPr>
          </a:p>
          <a:p>
            <a:pPr algn="ctr" defTabSz="457189">
              <a:lnSpc>
                <a:spcPts val="900"/>
              </a:lnSpc>
              <a:spcAft>
                <a:spcPts val="600"/>
              </a:spcAft>
              <a:defRPr/>
            </a:pPr>
            <a:endParaRPr lang="fi-FI" sz="800">
              <a:solidFill>
                <a:srgbClr val="000000"/>
              </a:solidFill>
              <a:latin typeface="Arial" panose="020B0604020202020204" pitchFamily="34" charset="0"/>
              <a:cs typeface="Arial" panose="020B0604020202020204" pitchFamily="34" charset="0"/>
            </a:endParaRPr>
          </a:p>
          <a:p>
            <a:pPr algn="ctr" defTabSz="457189">
              <a:lnSpc>
                <a:spcPts val="900"/>
              </a:lnSpc>
              <a:spcAft>
                <a:spcPts val="600"/>
              </a:spcAft>
              <a:defRPr/>
            </a:pPr>
            <a:endParaRPr lang="fi-FI" sz="800">
              <a:solidFill>
                <a:srgbClr val="000000"/>
              </a:solidFill>
              <a:latin typeface="Arial" panose="020B0604020202020204" pitchFamily="34" charset="0"/>
              <a:cs typeface="Arial" panose="020B0604020202020204" pitchFamily="34" charset="0"/>
            </a:endParaRPr>
          </a:p>
        </p:txBody>
      </p:sp>
      <p:sp>
        <p:nvSpPr>
          <p:cNvPr id="10" name="Tekstiruutu 9">
            <a:extLst>
              <a:ext uri="{FF2B5EF4-FFF2-40B4-BE49-F238E27FC236}">
                <a16:creationId xmlns:a16="http://schemas.microsoft.com/office/drawing/2014/main" id="{EFA0D62A-8BAF-4624-80E5-6FBD91137994}"/>
              </a:ext>
            </a:extLst>
          </p:cNvPr>
          <p:cNvSpPr txBox="1"/>
          <p:nvPr/>
        </p:nvSpPr>
        <p:spPr>
          <a:xfrm>
            <a:off x="782039" y="5229921"/>
            <a:ext cx="7663830" cy="286345"/>
          </a:xfrm>
          <a:prstGeom prst="roundRect">
            <a:avLst>
              <a:gd name="adj" fmla="val 24151"/>
            </a:avLst>
          </a:prstGeom>
          <a:solidFill>
            <a:schemeClr val="tx2"/>
          </a:solidFill>
          <a:ln>
            <a:solidFill>
              <a:srgbClr val="0070C0"/>
            </a:solidFill>
          </a:ln>
        </p:spPr>
        <p:txBody>
          <a:bodyPr wrap="square" lIns="91440" tIns="45720" rIns="91440" bIns="45720" rtlCol="0" anchor="ctr" anchorCtr="0">
            <a:noAutofit/>
          </a:bodyPr>
          <a:lstStyle/>
          <a:p>
            <a:pPr algn="ctr" defTabSz="457189">
              <a:defRPr/>
            </a:pPr>
            <a:r>
              <a:rPr lang="en-GB" sz="1200">
                <a:solidFill>
                  <a:prstClr val="white"/>
                </a:solidFill>
                <a:latin typeface="Arial"/>
                <a:cs typeface="Arial"/>
              </a:rPr>
              <a:t>Companies and organisations owned by Turku</a:t>
            </a:r>
          </a:p>
        </p:txBody>
      </p:sp>
    </p:spTree>
    <p:extLst>
      <p:ext uri="{BB962C8B-B14F-4D97-AF65-F5344CB8AC3E}">
        <p14:creationId xmlns:p14="http://schemas.microsoft.com/office/powerpoint/2010/main" val="345221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3D041FD-DD8E-6FEE-E4CA-090633D793E2}"/>
              </a:ext>
            </a:extLst>
          </p:cNvPr>
          <p:cNvSpPr>
            <a:spLocks noGrp="1"/>
          </p:cNvSpPr>
          <p:nvPr>
            <p:ph type="title"/>
          </p:nvPr>
        </p:nvSpPr>
        <p:spPr/>
        <p:txBody>
          <a:bodyPr/>
          <a:lstStyle/>
          <a:p>
            <a:pPr algn="l"/>
            <a:r>
              <a:rPr lang="fi-FI" b="1" dirty="0" err="1">
                <a:solidFill>
                  <a:srgbClr val="0062AE"/>
                </a:solidFill>
                <a:latin typeface="+mn-lt"/>
              </a:rPr>
              <a:t>The</a:t>
            </a:r>
            <a:r>
              <a:rPr lang="fi-FI" b="1" dirty="0">
                <a:solidFill>
                  <a:srgbClr val="0062AE"/>
                </a:solidFill>
                <a:latin typeface="+mn-lt"/>
              </a:rPr>
              <a:t> Smart </a:t>
            </a:r>
            <a:r>
              <a:rPr lang="fi-FI" b="1" dirty="0" err="1">
                <a:solidFill>
                  <a:srgbClr val="0062AE"/>
                </a:solidFill>
                <a:latin typeface="+mn-lt"/>
              </a:rPr>
              <a:t>Specialisation</a:t>
            </a:r>
            <a:r>
              <a:rPr lang="fi-FI" b="1" dirty="0">
                <a:solidFill>
                  <a:srgbClr val="0062AE"/>
                </a:solidFill>
                <a:latin typeface="+mn-lt"/>
              </a:rPr>
              <a:t> </a:t>
            </a:r>
            <a:r>
              <a:rPr lang="fi-FI" b="1" dirty="0" err="1">
                <a:solidFill>
                  <a:srgbClr val="0062AE"/>
                </a:solidFill>
                <a:latin typeface="+mn-lt"/>
              </a:rPr>
              <a:t>Strategy</a:t>
            </a:r>
            <a:r>
              <a:rPr lang="fi-FI" b="1" dirty="0">
                <a:solidFill>
                  <a:srgbClr val="0062AE"/>
                </a:solidFill>
                <a:latin typeface="+mn-lt"/>
              </a:rPr>
              <a:t> of </a:t>
            </a:r>
            <a:r>
              <a:rPr lang="fi-FI" b="1" dirty="0" err="1">
                <a:solidFill>
                  <a:srgbClr val="0062AE"/>
                </a:solidFill>
                <a:latin typeface="+mn-lt"/>
              </a:rPr>
              <a:t>Southwest</a:t>
            </a:r>
            <a:r>
              <a:rPr lang="fi-FI" b="1" dirty="0">
                <a:solidFill>
                  <a:srgbClr val="0062AE"/>
                </a:solidFill>
                <a:latin typeface="+mn-lt"/>
              </a:rPr>
              <a:t> Finland</a:t>
            </a:r>
          </a:p>
        </p:txBody>
      </p:sp>
      <p:sp>
        <p:nvSpPr>
          <p:cNvPr id="7" name="Sisällön paikkamerkki 6">
            <a:extLst>
              <a:ext uri="{FF2B5EF4-FFF2-40B4-BE49-F238E27FC236}">
                <a16:creationId xmlns:a16="http://schemas.microsoft.com/office/drawing/2014/main" id="{6869E35C-A519-1A0C-E9A6-2D87FA0BF85D}"/>
              </a:ext>
            </a:extLst>
          </p:cNvPr>
          <p:cNvSpPr>
            <a:spLocks noGrp="1"/>
          </p:cNvSpPr>
          <p:nvPr>
            <p:ph idx="1"/>
          </p:nvPr>
        </p:nvSpPr>
        <p:spPr>
          <a:xfrm>
            <a:off x="467347" y="1642670"/>
            <a:ext cx="4721102" cy="4417951"/>
          </a:xfrm>
        </p:spPr>
        <p:txBody>
          <a:bodyPr/>
          <a:lstStyle/>
          <a:p>
            <a:pPr marL="0" indent="0">
              <a:buNone/>
            </a:pPr>
            <a:r>
              <a:rPr lang="fi-FI" dirty="0" err="1"/>
              <a:t>Priority</a:t>
            </a:r>
            <a:r>
              <a:rPr lang="fi-FI" dirty="0"/>
              <a:t> </a:t>
            </a:r>
            <a:r>
              <a:rPr lang="fi-FI" dirty="0" err="1"/>
              <a:t>growth</a:t>
            </a:r>
            <a:r>
              <a:rPr lang="fi-FI" dirty="0"/>
              <a:t> </a:t>
            </a:r>
            <a:r>
              <a:rPr lang="fi-FI" dirty="0" err="1"/>
              <a:t>areas</a:t>
            </a:r>
            <a:r>
              <a:rPr lang="fi-FI" dirty="0"/>
              <a:t>:</a:t>
            </a:r>
          </a:p>
          <a:p>
            <a:r>
              <a:rPr lang="fi-FI" sz="2000" dirty="0" err="1"/>
              <a:t>Blue</a:t>
            </a:r>
            <a:r>
              <a:rPr lang="fi-FI" sz="2000" dirty="0"/>
              <a:t> </a:t>
            </a:r>
            <a:r>
              <a:rPr lang="fi-FI" sz="2000" dirty="0" err="1"/>
              <a:t>economy</a:t>
            </a:r>
            <a:r>
              <a:rPr lang="fi-FI" sz="2000" dirty="0"/>
              <a:t> and </a:t>
            </a:r>
            <a:r>
              <a:rPr lang="fi-FI" sz="2000" dirty="0" err="1"/>
              <a:t>renewing</a:t>
            </a:r>
            <a:r>
              <a:rPr lang="fi-FI" sz="2000" dirty="0"/>
              <a:t> </a:t>
            </a:r>
            <a:r>
              <a:rPr lang="fi-FI" sz="2000" dirty="0" err="1"/>
              <a:t>industry</a:t>
            </a:r>
            <a:endParaRPr lang="fi-FI" sz="2000" dirty="0"/>
          </a:p>
          <a:p>
            <a:pPr lvl="1"/>
            <a:r>
              <a:rPr lang="fi-FI" sz="1500" dirty="0" err="1"/>
              <a:t>Maritime</a:t>
            </a:r>
            <a:r>
              <a:rPr lang="fi-FI" sz="1500" dirty="0"/>
              <a:t> </a:t>
            </a:r>
            <a:r>
              <a:rPr lang="fi-FI" sz="1500" dirty="0" err="1"/>
              <a:t>industry</a:t>
            </a:r>
            <a:r>
              <a:rPr lang="fi-FI" sz="1500" dirty="0"/>
              <a:t> (</a:t>
            </a:r>
            <a:r>
              <a:rPr lang="fi-FI" sz="1500" dirty="0" err="1"/>
              <a:t>shipbuilding</a:t>
            </a:r>
            <a:r>
              <a:rPr lang="fi-FI" sz="1500" dirty="0"/>
              <a:t>)</a:t>
            </a:r>
          </a:p>
          <a:p>
            <a:pPr lvl="1"/>
            <a:r>
              <a:rPr lang="fi-FI" sz="1500" dirty="0" err="1"/>
              <a:t>Clean</a:t>
            </a:r>
            <a:r>
              <a:rPr lang="fi-FI" sz="1500" dirty="0"/>
              <a:t> and </a:t>
            </a:r>
            <a:r>
              <a:rPr lang="fi-FI" sz="1500" dirty="0" err="1"/>
              <a:t>resource-wise</a:t>
            </a:r>
            <a:r>
              <a:rPr lang="fi-FI" sz="1500" dirty="0"/>
              <a:t> </a:t>
            </a:r>
            <a:r>
              <a:rPr lang="fi-FI" sz="1500" dirty="0" err="1"/>
              <a:t>solutions</a:t>
            </a:r>
            <a:endParaRPr lang="fi-FI" sz="1500" dirty="0"/>
          </a:p>
          <a:p>
            <a:r>
              <a:rPr lang="fi-FI" sz="2000" dirty="0" err="1"/>
              <a:t>Innovative</a:t>
            </a:r>
            <a:r>
              <a:rPr lang="fi-FI" sz="2000" dirty="0"/>
              <a:t> food </a:t>
            </a:r>
            <a:r>
              <a:rPr lang="fi-FI" sz="2000" dirty="0" err="1"/>
              <a:t>chains</a:t>
            </a:r>
            <a:endParaRPr lang="fi-FI" sz="2000" dirty="0"/>
          </a:p>
          <a:p>
            <a:pPr lvl="1"/>
            <a:r>
              <a:rPr lang="en-US" sz="1500" dirty="0"/>
              <a:t>The food products and the food product know-how in blue and green bioeconomy</a:t>
            </a:r>
          </a:p>
          <a:p>
            <a:pPr lvl="1"/>
            <a:r>
              <a:rPr lang="en-US" sz="1500" dirty="0"/>
              <a:t>Regional and diversified co-creation of food products and experiences, </a:t>
            </a:r>
          </a:p>
          <a:p>
            <a:pPr lvl="1"/>
            <a:r>
              <a:rPr lang="en-US" sz="1500" dirty="0" err="1"/>
              <a:t>Digitalisation</a:t>
            </a:r>
            <a:r>
              <a:rPr lang="en-US" sz="1500" dirty="0"/>
              <a:t> and technology in the development of sustainable food </a:t>
            </a:r>
            <a:endParaRPr lang="fi-FI" sz="1500" dirty="0"/>
          </a:p>
          <a:p>
            <a:r>
              <a:rPr lang="fi-FI" sz="2000" dirty="0"/>
              <a:t>Life science and </a:t>
            </a:r>
            <a:r>
              <a:rPr lang="fi-FI" sz="2000" dirty="0" err="1"/>
              <a:t>health</a:t>
            </a:r>
            <a:r>
              <a:rPr lang="fi-FI" sz="2000" dirty="0"/>
              <a:t> </a:t>
            </a:r>
            <a:r>
              <a:rPr lang="fi-FI" sz="2000" dirty="0" err="1"/>
              <a:t>technology</a:t>
            </a:r>
            <a:endParaRPr lang="fi-FI" sz="2000" dirty="0"/>
          </a:p>
          <a:p>
            <a:pPr lvl="1"/>
            <a:r>
              <a:rPr lang="fi-FI" sz="1500" dirty="0" err="1"/>
              <a:t>drug</a:t>
            </a:r>
            <a:r>
              <a:rPr lang="fi-FI" sz="1500" dirty="0"/>
              <a:t> </a:t>
            </a:r>
            <a:r>
              <a:rPr lang="fi-FI" sz="1500" dirty="0" err="1"/>
              <a:t>development</a:t>
            </a:r>
            <a:r>
              <a:rPr lang="fi-FI" sz="1500" dirty="0"/>
              <a:t> and </a:t>
            </a:r>
            <a:r>
              <a:rPr lang="fi-FI" sz="1500" dirty="0" err="1"/>
              <a:t>diagnostics</a:t>
            </a:r>
            <a:endParaRPr lang="fi-FI" sz="1500" dirty="0"/>
          </a:p>
          <a:p>
            <a:pPr lvl="1"/>
            <a:r>
              <a:rPr lang="fi-FI" sz="1500" dirty="0" err="1"/>
              <a:t>Imaging</a:t>
            </a:r>
            <a:endParaRPr lang="fi-FI" sz="1500" dirty="0"/>
          </a:p>
          <a:p>
            <a:pPr lvl="1"/>
            <a:r>
              <a:rPr lang="en-US" sz="1500" dirty="0"/>
              <a:t>health technology and health data analytics</a:t>
            </a:r>
          </a:p>
          <a:p>
            <a:pPr lvl="1"/>
            <a:r>
              <a:rPr lang="en-US" sz="1500" dirty="0"/>
              <a:t>production of company, test, and support services</a:t>
            </a:r>
            <a:endParaRPr lang="fi-FI" sz="1500" dirty="0"/>
          </a:p>
          <a:p>
            <a:endParaRPr lang="fi-FI" sz="2000" dirty="0"/>
          </a:p>
          <a:p>
            <a:endParaRPr lang="fi-FI" dirty="0"/>
          </a:p>
        </p:txBody>
      </p:sp>
      <p:pic>
        <p:nvPicPr>
          <p:cNvPr id="3" name="Kuva 2" descr="Kuva, joka sisältää kohteen piirros, maa-ajoneuvo, luonnos, ajoneuvo&#10;&#10;Kuvaus luotu automaattisesti">
            <a:extLst>
              <a:ext uri="{FF2B5EF4-FFF2-40B4-BE49-F238E27FC236}">
                <a16:creationId xmlns:a16="http://schemas.microsoft.com/office/drawing/2014/main" id="{2A42C51A-D455-37EF-DAEB-F677EC1683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133" y="3429000"/>
            <a:ext cx="2156178" cy="1947572"/>
          </a:xfrm>
          <a:prstGeom prst="rect">
            <a:avLst/>
          </a:prstGeom>
        </p:spPr>
      </p:pic>
      <p:pic>
        <p:nvPicPr>
          <p:cNvPr id="5" name="Kuva 4" descr="Kuva, joka sisältää kohteen piirros, vaate, luonnos, jalkineet&#10;&#10;Kuvaus luotu automaattisesti">
            <a:extLst>
              <a:ext uri="{FF2B5EF4-FFF2-40B4-BE49-F238E27FC236}">
                <a16:creationId xmlns:a16="http://schemas.microsoft.com/office/drawing/2014/main" id="{9DF3D69F-96D3-3CD3-7089-B1A469E0B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756" y="1642670"/>
            <a:ext cx="2240125" cy="2023398"/>
          </a:xfrm>
          <a:prstGeom prst="rect">
            <a:avLst/>
          </a:prstGeom>
        </p:spPr>
      </p:pic>
      <p:pic>
        <p:nvPicPr>
          <p:cNvPr id="9" name="Kuva 8" descr="Kuva, joka sisältää kohteen vaate, jalkineet, luonnos, henkilö&#10;&#10;Kuvaus luotu automaattisesti">
            <a:extLst>
              <a:ext uri="{FF2B5EF4-FFF2-40B4-BE49-F238E27FC236}">
                <a16:creationId xmlns:a16="http://schemas.microsoft.com/office/drawing/2014/main" id="{A8621BD2-9A4F-AFF9-8E7C-1E3371707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5405" y="4844267"/>
            <a:ext cx="2156177" cy="1947571"/>
          </a:xfrm>
          <a:prstGeom prst="rect">
            <a:avLst/>
          </a:prstGeom>
        </p:spPr>
      </p:pic>
    </p:spTree>
    <p:extLst>
      <p:ext uri="{BB962C8B-B14F-4D97-AF65-F5344CB8AC3E}">
        <p14:creationId xmlns:p14="http://schemas.microsoft.com/office/powerpoint/2010/main" val="109932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3D041FD-DD8E-6FEE-E4CA-090633D793E2}"/>
              </a:ext>
            </a:extLst>
          </p:cNvPr>
          <p:cNvSpPr>
            <a:spLocks noGrp="1"/>
          </p:cNvSpPr>
          <p:nvPr>
            <p:ph type="title"/>
          </p:nvPr>
        </p:nvSpPr>
        <p:spPr/>
        <p:txBody>
          <a:bodyPr/>
          <a:lstStyle/>
          <a:p>
            <a:pPr algn="l"/>
            <a:r>
              <a:rPr lang="fi-FI" b="1" err="1">
                <a:solidFill>
                  <a:srgbClr val="0062AE"/>
                </a:solidFill>
                <a:latin typeface="+mn-lt"/>
              </a:rPr>
              <a:t>Southwest</a:t>
            </a:r>
            <a:r>
              <a:rPr lang="fi-FI" b="1">
                <a:solidFill>
                  <a:srgbClr val="0062AE"/>
                </a:solidFill>
                <a:latin typeface="+mn-lt"/>
              </a:rPr>
              <a:t> Finland R&amp;I </a:t>
            </a:r>
            <a:r>
              <a:rPr lang="fi-FI" b="1" err="1">
                <a:solidFill>
                  <a:srgbClr val="0062AE"/>
                </a:solidFill>
                <a:latin typeface="+mn-lt"/>
              </a:rPr>
              <a:t>Roadmap</a:t>
            </a:r>
            <a:endParaRPr lang="fi-FI" b="1">
              <a:solidFill>
                <a:srgbClr val="0062AE"/>
              </a:solidFill>
              <a:latin typeface="+mn-lt"/>
            </a:endParaRPr>
          </a:p>
        </p:txBody>
      </p:sp>
      <p:sp>
        <p:nvSpPr>
          <p:cNvPr id="7" name="Sisällön paikkamerkki 6">
            <a:extLst>
              <a:ext uri="{FF2B5EF4-FFF2-40B4-BE49-F238E27FC236}">
                <a16:creationId xmlns:a16="http://schemas.microsoft.com/office/drawing/2014/main" id="{6869E35C-A519-1A0C-E9A6-2D87FA0BF85D}"/>
              </a:ext>
            </a:extLst>
          </p:cNvPr>
          <p:cNvSpPr>
            <a:spLocks noGrp="1"/>
          </p:cNvSpPr>
          <p:nvPr>
            <p:ph idx="1"/>
          </p:nvPr>
        </p:nvSpPr>
        <p:spPr>
          <a:xfrm>
            <a:off x="457201" y="2013734"/>
            <a:ext cx="4882444" cy="4569627"/>
          </a:xfrm>
        </p:spPr>
        <p:txBody>
          <a:bodyPr/>
          <a:lstStyle/>
          <a:p>
            <a:endParaRPr lang="fi-FI" sz="2000"/>
          </a:p>
          <a:p>
            <a:pPr marL="0" indent="0">
              <a:buNone/>
            </a:pPr>
            <a:endParaRPr lang="fi-FI"/>
          </a:p>
        </p:txBody>
      </p:sp>
      <p:sp>
        <p:nvSpPr>
          <p:cNvPr id="2" name="Ellipsi 1">
            <a:extLst>
              <a:ext uri="{FF2B5EF4-FFF2-40B4-BE49-F238E27FC236}">
                <a16:creationId xmlns:a16="http://schemas.microsoft.com/office/drawing/2014/main" id="{ED5795D3-9D51-CB8D-502D-E1ECD94FBAB8}"/>
              </a:ext>
            </a:extLst>
          </p:cNvPr>
          <p:cNvSpPr/>
          <p:nvPr/>
        </p:nvSpPr>
        <p:spPr bwMode="auto">
          <a:xfrm>
            <a:off x="3121377" y="2161380"/>
            <a:ext cx="2630311" cy="2381955"/>
          </a:xfrm>
          <a:prstGeom prst="ellipse">
            <a:avLst/>
          </a:prstGeom>
          <a:solidFill>
            <a:schemeClr val="accent1">
              <a:alpha val="5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fi-FI">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a:ln>
                  <a:noFill/>
                </a:ln>
                <a:solidFill>
                  <a:schemeClr val="tx1"/>
                </a:solidFill>
                <a:effectLst/>
                <a:latin typeface="Arial" charset="0"/>
              </a:rPr>
              <a:t>Green transition</a:t>
            </a:r>
          </a:p>
        </p:txBody>
      </p:sp>
      <p:sp>
        <p:nvSpPr>
          <p:cNvPr id="4" name="Ellipsi 3">
            <a:extLst>
              <a:ext uri="{FF2B5EF4-FFF2-40B4-BE49-F238E27FC236}">
                <a16:creationId xmlns:a16="http://schemas.microsoft.com/office/drawing/2014/main" id="{8378FE4A-F2C6-9390-2662-9B01F455CFD5}"/>
              </a:ext>
            </a:extLst>
          </p:cNvPr>
          <p:cNvSpPr/>
          <p:nvPr/>
        </p:nvSpPr>
        <p:spPr bwMode="auto">
          <a:xfrm>
            <a:off x="5556954" y="2161381"/>
            <a:ext cx="2630311" cy="2381955"/>
          </a:xfrm>
          <a:prstGeom prst="ellipse">
            <a:avLst/>
          </a:prstGeom>
          <a:solidFill>
            <a:schemeClr val="accent2">
              <a:lumMod val="20000"/>
              <a:lumOff val="8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fi-FI">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err="1">
                <a:ln>
                  <a:noFill/>
                </a:ln>
                <a:solidFill>
                  <a:schemeClr val="tx1"/>
                </a:solidFill>
                <a:effectLst/>
                <a:latin typeface="Arial" charset="0"/>
              </a:rPr>
              <a:t>Digitalisation</a:t>
            </a:r>
            <a:endParaRPr kumimoji="0" lang="fi-FI" sz="1800" b="1" i="0" u="none" strike="noStrike" cap="none" normalizeH="0" baseline="0">
              <a:ln>
                <a:noFill/>
              </a:ln>
              <a:solidFill>
                <a:schemeClr val="tx1"/>
              </a:solidFill>
              <a:effectLst/>
              <a:latin typeface="Arial" charset="0"/>
            </a:endParaRPr>
          </a:p>
        </p:txBody>
      </p:sp>
      <p:sp>
        <p:nvSpPr>
          <p:cNvPr id="8" name="Ellipsi 7">
            <a:extLst>
              <a:ext uri="{FF2B5EF4-FFF2-40B4-BE49-F238E27FC236}">
                <a16:creationId xmlns:a16="http://schemas.microsoft.com/office/drawing/2014/main" id="{1BA51229-5A86-55E8-52B9-4C20C342B901}"/>
              </a:ext>
            </a:extLst>
          </p:cNvPr>
          <p:cNvSpPr/>
          <p:nvPr/>
        </p:nvSpPr>
        <p:spPr bwMode="auto">
          <a:xfrm>
            <a:off x="4241799" y="3742266"/>
            <a:ext cx="2630311" cy="2381955"/>
          </a:xfrm>
          <a:prstGeom prst="ellipse">
            <a:avLst/>
          </a:prstGeom>
          <a:solidFill>
            <a:srgbClr val="0062AE">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fi-FI">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a:ln>
                  <a:noFill/>
                </a:ln>
                <a:solidFill>
                  <a:schemeClr val="tx1"/>
                </a:solidFill>
                <a:effectLst/>
                <a:latin typeface="Arial" charset="0"/>
              </a:rPr>
              <a:t>Health and </a:t>
            </a:r>
            <a:r>
              <a:rPr kumimoji="0" lang="fi-FI" sz="1800" b="1" i="0" u="none" strike="noStrike" cap="none" normalizeH="0" baseline="0" err="1">
                <a:ln>
                  <a:noFill/>
                </a:ln>
                <a:solidFill>
                  <a:schemeClr val="tx1"/>
                </a:solidFill>
                <a:effectLst/>
                <a:latin typeface="Arial" charset="0"/>
              </a:rPr>
              <a:t>Wellbeing</a:t>
            </a:r>
            <a:endParaRPr kumimoji="0" lang="fi-FI" sz="1800" b="1" i="0" u="none" strike="noStrike" cap="none" normalizeH="0" baseline="0">
              <a:ln>
                <a:noFill/>
              </a:ln>
              <a:solidFill>
                <a:schemeClr val="tx1"/>
              </a:solidFill>
              <a:effectLst/>
              <a:latin typeface="Arial" charset="0"/>
            </a:endParaRPr>
          </a:p>
        </p:txBody>
      </p:sp>
      <p:sp>
        <p:nvSpPr>
          <p:cNvPr id="10" name="Ellipsi 9">
            <a:extLst>
              <a:ext uri="{FF2B5EF4-FFF2-40B4-BE49-F238E27FC236}">
                <a16:creationId xmlns:a16="http://schemas.microsoft.com/office/drawing/2014/main" id="{8BC11A55-9E83-1DC8-379B-03268791ED45}"/>
              </a:ext>
            </a:extLst>
          </p:cNvPr>
          <p:cNvSpPr/>
          <p:nvPr/>
        </p:nvSpPr>
        <p:spPr bwMode="auto">
          <a:xfrm>
            <a:off x="5098344" y="1192387"/>
            <a:ext cx="1213555" cy="1143000"/>
          </a:xfrm>
          <a:prstGeom prst="ellipse">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err="1">
                <a:ln>
                  <a:noFill/>
                </a:ln>
                <a:solidFill>
                  <a:schemeClr val="tx1"/>
                </a:solidFill>
                <a:effectLst/>
                <a:latin typeface="Arial" charset="0"/>
              </a:rPr>
              <a:t>Blue</a:t>
            </a:r>
            <a:r>
              <a:rPr kumimoji="0" lang="fi-FI" sz="1100" b="0" i="0" u="none" strike="noStrike" cap="none" normalizeH="0" baseline="0">
                <a:ln>
                  <a:noFill/>
                </a:ln>
                <a:solidFill>
                  <a:schemeClr val="tx1"/>
                </a:solidFill>
                <a:effectLst/>
                <a:latin typeface="Arial" charset="0"/>
              </a:rPr>
              <a:t> </a:t>
            </a:r>
            <a:r>
              <a:rPr kumimoji="0" lang="fi-FI" sz="1100" b="0" i="0" u="none" strike="noStrike" cap="none" normalizeH="0" baseline="0" err="1">
                <a:ln>
                  <a:noFill/>
                </a:ln>
                <a:solidFill>
                  <a:schemeClr val="tx1"/>
                </a:solidFill>
                <a:effectLst/>
                <a:latin typeface="Arial" charset="0"/>
              </a:rPr>
              <a:t>economy</a:t>
            </a:r>
            <a:r>
              <a:rPr kumimoji="0" lang="fi-FI" sz="1100" b="0" i="0" u="none" strike="noStrike" cap="none" normalizeH="0" baseline="0">
                <a:ln>
                  <a:noFill/>
                </a:ln>
                <a:solidFill>
                  <a:schemeClr val="tx1"/>
                </a:solidFill>
                <a:effectLst/>
                <a:latin typeface="Arial" charset="0"/>
              </a:rPr>
              <a:t> &amp; </a:t>
            </a:r>
            <a:r>
              <a:rPr kumimoji="0" lang="fi-FI" sz="1100" b="0" i="0" u="none" strike="noStrike" cap="none" normalizeH="0" baseline="0" err="1">
                <a:ln>
                  <a:noFill/>
                </a:ln>
                <a:solidFill>
                  <a:schemeClr val="tx1"/>
                </a:solidFill>
                <a:effectLst/>
                <a:latin typeface="Arial" charset="0"/>
              </a:rPr>
              <a:t>renewing</a:t>
            </a:r>
            <a:r>
              <a:rPr kumimoji="0" lang="fi-FI" sz="1100" b="0" i="0" u="none" strike="noStrike" cap="none" normalizeH="0" baseline="0">
                <a:ln>
                  <a:noFill/>
                </a:ln>
                <a:solidFill>
                  <a:schemeClr val="tx1"/>
                </a:solidFill>
                <a:effectLst/>
                <a:latin typeface="Arial" charset="0"/>
              </a:rPr>
              <a:t> </a:t>
            </a:r>
            <a:r>
              <a:rPr kumimoji="0" lang="fi-FI" sz="1100" b="0" i="0" u="none" strike="noStrike" cap="none" normalizeH="0" baseline="0" err="1">
                <a:ln>
                  <a:noFill/>
                </a:ln>
                <a:solidFill>
                  <a:schemeClr val="tx1"/>
                </a:solidFill>
                <a:effectLst/>
                <a:latin typeface="Arial" charset="0"/>
              </a:rPr>
              <a:t>industry</a:t>
            </a:r>
            <a:endParaRPr kumimoji="0" lang="fi-FI" sz="1100" b="0" i="0" u="none" strike="noStrike" cap="none" normalizeH="0" baseline="0">
              <a:ln>
                <a:noFill/>
              </a:ln>
              <a:solidFill>
                <a:schemeClr val="tx1"/>
              </a:solidFill>
              <a:effectLst/>
              <a:latin typeface="Arial" charset="0"/>
            </a:endParaRPr>
          </a:p>
        </p:txBody>
      </p:sp>
      <p:sp>
        <p:nvSpPr>
          <p:cNvPr id="11" name="Ellipsi 10">
            <a:extLst>
              <a:ext uri="{FF2B5EF4-FFF2-40B4-BE49-F238E27FC236}">
                <a16:creationId xmlns:a16="http://schemas.microsoft.com/office/drawing/2014/main" id="{540FAF13-F670-0E2E-BDED-032830DD7AA2}"/>
              </a:ext>
            </a:extLst>
          </p:cNvPr>
          <p:cNvSpPr/>
          <p:nvPr/>
        </p:nvSpPr>
        <p:spPr bwMode="auto">
          <a:xfrm>
            <a:off x="2898423" y="4548537"/>
            <a:ext cx="1213555" cy="1143000"/>
          </a:xfrm>
          <a:prstGeom prst="ellipse">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ct val="0"/>
              </a:spcBef>
              <a:spcAft>
                <a:spcPct val="0"/>
              </a:spcAft>
              <a:buClrTx/>
              <a:buSzTx/>
              <a:buFontTx/>
              <a:buNone/>
              <a:tabLst/>
            </a:pPr>
            <a:r>
              <a:rPr kumimoji="0" lang="fi-FI" sz="1100" b="0" i="0" u="none" strike="noStrike" cap="none" normalizeH="0" baseline="0">
                <a:ln>
                  <a:noFill/>
                </a:ln>
                <a:effectLst/>
                <a:latin typeface="Arial"/>
                <a:cs typeface="Arial"/>
              </a:rPr>
              <a:t>Innovative food </a:t>
            </a:r>
            <a:r>
              <a:rPr kumimoji="0" lang="fi-FI" sz="1100" b="0" i="0" u="none" strike="noStrike" cap="none" normalizeH="0" baseline="0" err="1">
                <a:ln>
                  <a:noFill/>
                </a:ln>
                <a:effectLst/>
                <a:latin typeface="Arial"/>
                <a:cs typeface="Arial"/>
              </a:rPr>
              <a:t>chains</a:t>
            </a:r>
            <a:endParaRPr lang="fi-FI" sz="1100" b="0" i="0" u="none" strike="noStrike" cap="none" normalizeH="0" baseline="0">
              <a:ln>
                <a:noFill/>
              </a:ln>
              <a:effectLst/>
              <a:latin typeface="Arial"/>
              <a:cs typeface="Arial"/>
            </a:endParaRPr>
          </a:p>
        </p:txBody>
      </p:sp>
      <p:sp>
        <p:nvSpPr>
          <p:cNvPr id="12" name="Ellipsi 11">
            <a:extLst>
              <a:ext uri="{FF2B5EF4-FFF2-40B4-BE49-F238E27FC236}">
                <a16:creationId xmlns:a16="http://schemas.microsoft.com/office/drawing/2014/main" id="{9C10E92D-FBC5-DD5C-BDA6-F25F246B2519}"/>
              </a:ext>
            </a:extLst>
          </p:cNvPr>
          <p:cNvSpPr/>
          <p:nvPr/>
        </p:nvSpPr>
        <p:spPr bwMode="auto">
          <a:xfrm>
            <a:off x="6973709" y="4543335"/>
            <a:ext cx="1213555" cy="1143000"/>
          </a:xfrm>
          <a:prstGeom prst="ellipse">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i-FI" sz="1050" b="0" i="0" u="none" strike="noStrike" cap="none" normalizeH="0" baseline="0">
                <a:ln>
                  <a:noFill/>
                </a:ln>
                <a:solidFill>
                  <a:schemeClr val="tx1"/>
                </a:solidFill>
                <a:effectLst/>
                <a:latin typeface="Arial" charset="0"/>
              </a:rPr>
              <a:t>Life </a:t>
            </a:r>
            <a:r>
              <a:rPr kumimoji="0" lang="fi-FI" sz="1050" b="0" i="0" u="none" strike="noStrike" cap="none" normalizeH="0" baseline="0" err="1">
                <a:ln>
                  <a:noFill/>
                </a:ln>
                <a:solidFill>
                  <a:schemeClr val="tx1"/>
                </a:solidFill>
                <a:effectLst/>
                <a:latin typeface="Arial" charset="0"/>
              </a:rPr>
              <a:t>sciences</a:t>
            </a:r>
            <a:r>
              <a:rPr kumimoji="0" lang="fi-FI" sz="1050" b="0" i="0" u="none" strike="noStrike" cap="none" normalizeH="0" baseline="0">
                <a:ln>
                  <a:noFill/>
                </a:ln>
                <a:solidFill>
                  <a:schemeClr val="tx1"/>
                </a:solidFill>
                <a:effectLst/>
                <a:latin typeface="Arial" charset="0"/>
              </a:rPr>
              <a:t> &amp; </a:t>
            </a:r>
            <a:r>
              <a:rPr kumimoji="0" lang="fi-FI" sz="1050" b="0" i="0" u="none" strike="noStrike" cap="none" normalizeH="0" baseline="0" err="1">
                <a:ln>
                  <a:noFill/>
                </a:ln>
                <a:solidFill>
                  <a:schemeClr val="tx1"/>
                </a:solidFill>
                <a:effectLst/>
                <a:latin typeface="Arial" charset="0"/>
              </a:rPr>
              <a:t>health</a:t>
            </a:r>
            <a:r>
              <a:rPr kumimoji="0" lang="fi-FI" sz="1050" b="0" i="0" u="none" strike="noStrike" cap="none" normalizeH="0" baseline="0">
                <a:ln>
                  <a:noFill/>
                </a:ln>
                <a:solidFill>
                  <a:schemeClr val="tx1"/>
                </a:solidFill>
                <a:effectLst/>
                <a:latin typeface="Arial" charset="0"/>
              </a:rPr>
              <a:t> </a:t>
            </a:r>
            <a:r>
              <a:rPr kumimoji="0" lang="fi-FI" sz="1050" b="0" i="0" u="none" strike="noStrike" cap="none" normalizeH="0" baseline="0" err="1">
                <a:ln>
                  <a:noFill/>
                </a:ln>
                <a:solidFill>
                  <a:schemeClr val="tx1"/>
                </a:solidFill>
                <a:effectLst/>
                <a:latin typeface="Arial" charset="0"/>
              </a:rPr>
              <a:t>technology</a:t>
            </a:r>
            <a:endParaRPr kumimoji="0" lang="fi-FI" sz="105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8966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800" b="0">
              <a:solidFill>
                <a:schemeClr val="bg1"/>
              </a:solidFill>
              <a:ea typeface="MS PGothic" panose="020B0600070205080204" pitchFamily="34" charset="-128"/>
              <a:cs typeface="Arial" panose="020B0604020202020204" pitchFamily="34" charset="0"/>
            </a:endParaRPr>
          </a:p>
        </p:txBody>
      </p:sp>
      <p:sp>
        <p:nvSpPr>
          <p:cNvPr id="8195" name="Rectangle 4"/>
          <p:cNvSpPr>
            <a:spLocks noGrp="1" noChangeArrowheads="1"/>
          </p:cNvSpPr>
          <p:nvPr>
            <p:ph type="title"/>
          </p:nvPr>
        </p:nvSpPr>
        <p:spPr>
          <a:xfrm>
            <a:off x="323850" y="151805"/>
            <a:ext cx="8496300" cy="431329"/>
          </a:xfrm>
        </p:spPr>
        <p:txBody>
          <a:bodyPr/>
          <a:lstStyle/>
          <a:p>
            <a:pPr eaLnBrk="1" hangingPunct="1">
              <a:defRPr/>
            </a:pPr>
            <a:r>
              <a:rPr lang="en-GB" sz="2800">
                <a:solidFill>
                  <a:schemeClr val="accent6"/>
                </a:solidFill>
              </a:rPr>
              <a:t>Dimensions of transformative innovation</a:t>
            </a:r>
          </a:p>
        </p:txBody>
      </p:sp>
      <p:sp>
        <p:nvSpPr>
          <p:cNvPr id="819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7123E4B-E239-41DD-8130-D42DC141E656}" type="slidenum">
              <a:rPr lang="en-GB" altLang="en-US" b="0"/>
              <a:pPr eaLnBrk="1" hangingPunct="1"/>
              <a:t>14</a:t>
            </a:fld>
            <a:endParaRPr lang="en-GB" altLang="en-US" b="0"/>
          </a:p>
        </p:txBody>
      </p:sp>
      <p:sp>
        <p:nvSpPr>
          <p:cNvPr id="8199" name="Rectangle 6"/>
          <p:cNvSpPr txBox="1">
            <a:spLocks noChangeArrowheads="1"/>
          </p:cNvSpPr>
          <p:nvPr/>
        </p:nvSpPr>
        <p:spPr bwMode="auto">
          <a:xfrm>
            <a:off x="4643438" y="1989138"/>
            <a:ext cx="417671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30000"/>
              </a:spcBef>
              <a:buFontTx/>
              <a:buChar char="•"/>
            </a:pPr>
            <a:endParaRPr lang="en-US" altLang="en-US" b="0">
              <a:solidFill>
                <a:srgbClr val="000066"/>
              </a:solidFill>
            </a:endParaRPr>
          </a:p>
        </p:txBody>
      </p:sp>
      <p:sp>
        <p:nvSpPr>
          <p:cNvPr id="2" name="Content Placeholder 1"/>
          <p:cNvSpPr>
            <a:spLocks noGrp="1"/>
          </p:cNvSpPr>
          <p:nvPr>
            <p:ph sz="half" idx="1"/>
          </p:nvPr>
        </p:nvSpPr>
        <p:spPr>
          <a:xfrm>
            <a:off x="251520" y="714004"/>
            <a:ext cx="8784976" cy="6007472"/>
          </a:xfrm>
        </p:spPr>
        <p:txBody>
          <a:bodyPr/>
          <a:lstStyle/>
          <a:p>
            <a:pPr marL="457200" indent="-457200">
              <a:buFont typeface="+mj-lt"/>
              <a:buAutoNum type="arabicPeriod"/>
            </a:pPr>
            <a:r>
              <a:rPr lang="en-US" sz="2000" b="1"/>
              <a:t>Directionality: </a:t>
            </a:r>
            <a:r>
              <a:rPr lang="en-US" sz="1600"/>
              <a:t>Defining goals and scope of strategic actions to reflect societal challenges with endorsement at highest political level</a:t>
            </a:r>
          </a:p>
          <a:p>
            <a:pPr marL="457200" indent="-457200">
              <a:buFont typeface="+mj-lt"/>
              <a:buAutoNum type="arabicPeriod"/>
            </a:pPr>
            <a:r>
              <a:rPr lang="en-US" sz="2000" b="1">
                <a:solidFill>
                  <a:schemeClr val="bg2">
                    <a:lumMod val="60000"/>
                    <a:lumOff val="40000"/>
                  </a:schemeClr>
                </a:solidFill>
              </a:rPr>
              <a:t>Articulating instrument portfolios &amp; defining synergies between funding sources: </a:t>
            </a:r>
            <a:r>
              <a:rPr lang="en-US" sz="1600">
                <a:solidFill>
                  <a:schemeClr val="bg2">
                    <a:lumMod val="60000"/>
                    <a:lumOff val="40000"/>
                  </a:schemeClr>
                </a:solidFill>
              </a:rPr>
              <a:t>establishing all-encompassing instrument portfolios addressing whole innovation cycle and various aspects of CCA, paired with adequate funding. </a:t>
            </a:r>
          </a:p>
          <a:p>
            <a:pPr marL="457200" indent="-457200">
              <a:buFont typeface="+mj-lt"/>
              <a:buAutoNum type="arabicPeriod"/>
            </a:pPr>
            <a:r>
              <a:rPr lang="en-US" sz="2000" b="1">
                <a:solidFill>
                  <a:schemeClr val="bg2">
                    <a:lumMod val="60000"/>
                    <a:lumOff val="40000"/>
                  </a:schemeClr>
                </a:solidFill>
              </a:rPr>
              <a:t>Ensuring cross-domain synergies: </a:t>
            </a:r>
            <a:r>
              <a:rPr lang="en-US" sz="1600" err="1">
                <a:solidFill>
                  <a:schemeClr val="bg2">
                    <a:lumMod val="60000"/>
                    <a:lumOff val="40000"/>
                  </a:schemeClr>
                </a:solidFill>
              </a:rPr>
              <a:t>favouring</a:t>
            </a:r>
            <a:r>
              <a:rPr lang="en-US" sz="1600">
                <a:solidFill>
                  <a:schemeClr val="bg2">
                    <a:lumMod val="60000"/>
                    <a:lumOff val="40000"/>
                  </a:schemeClr>
                </a:solidFill>
              </a:rPr>
              <a:t> whole-of-government approaches to ensure greater horizontal coherence between various thematic policy areas resulting in coordinated mixes of instruments.</a:t>
            </a:r>
          </a:p>
          <a:p>
            <a:pPr marL="457200" indent="-457200">
              <a:buFont typeface="+mj-lt"/>
              <a:buAutoNum type="arabicPeriod"/>
            </a:pPr>
            <a:r>
              <a:rPr lang="en-US" sz="2000" b="1"/>
              <a:t>Increasing breadth &amp; depth of stakeholder involvement:</a:t>
            </a:r>
            <a:r>
              <a:rPr lang="en-US" b="1"/>
              <a:t> </a:t>
            </a:r>
            <a:r>
              <a:rPr lang="en-US" sz="1600"/>
              <a:t>working towards social acceptance of new solutions and shaping of innovative developments, as well as improving public trust, opening up public debates, managing diverse and sometimes conflicting views over alternative pathways. </a:t>
            </a:r>
          </a:p>
          <a:p>
            <a:pPr marL="457200" indent="-457200">
              <a:buFont typeface="+mj-lt"/>
              <a:buAutoNum type="arabicPeriod"/>
            </a:pPr>
            <a:r>
              <a:rPr lang="en-US" sz="2000" b="1">
                <a:solidFill>
                  <a:schemeClr val="bg2">
                    <a:lumMod val="60000"/>
                    <a:lumOff val="40000"/>
                  </a:schemeClr>
                </a:solidFill>
              </a:rPr>
              <a:t>Setting up effective multi-level governance models: </a:t>
            </a:r>
            <a:r>
              <a:rPr lang="en-US" sz="1600" err="1">
                <a:solidFill>
                  <a:schemeClr val="bg2">
                    <a:lumMod val="60000"/>
                    <a:lumOff val="40000"/>
                  </a:schemeClr>
                </a:solidFill>
              </a:rPr>
              <a:t>maximising</a:t>
            </a:r>
            <a:r>
              <a:rPr lang="en-US" sz="1600">
                <a:solidFill>
                  <a:schemeClr val="bg2">
                    <a:lumMod val="60000"/>
                    <a:lumOff val="40000"/>
                  </a:schemeClr>
                </a:solidFill>
              </a:rPr>
              <a:t> potential of vertical synergies, </a:t>
            </a:r>
            <a:r>
              <a:rPr lang="en-US" sz="1600" err="1">
                <a:solidFill>
                  <a:schemeClr val="bg2">
                    <a:lumMod val="60000"/>
                    <a:lumOff val="40000"/>
                  </a:schemeClr>
                </a:solidFill>
              </a:rPr>
              <a:t>recognising</a:t>
            </a:r>
            <a:r>
              <a:rPr lang="en-US" sz="1600">
                <a:solidFill>
                  <a:schemeClr val="bg2">
                    <a:lumMod val="60000"/>
                    <a:lumOff val="40000"/>
                  </a:schemeClr>
                </a:solidFill>
              </a:rPr>
              <a:t> complementary roles for various governance levels - local, regional, national and EU; </a:t>
            </a:r>
          </a:p>
          <a:p>
            <a:pPr marL="457200" indent="-457200">
              <a:buFont typeface="+mj-lt"/>
              <a:buAutoNum type="arabicPeriod"/>
            </a:pPr>
            <a:r>
              <a:rPr lang="en-US" sz="2000" b="1">
                <a:solidFill>
                  <a:schemeClr val="bg2">
                    <a:lumMod val="60000"/>
                    <a:lumOff val="40000"/>
                  </a:schemeClr>
                </a:solidFill>
              </a:rPr>
              <a:t>Making room for experimentation: </a:t>
            </a:r>
            <a:r>
              <a:rPr lang="en-US" sz="1600">
                <a:solidFill>
                  <a:schemeClr val="bg2">
                    <a:lumMod val="60000"/>
                    <a:lumOff val="40000"/>
                  </a:schemeClr>
                </a:solidFill>
              </a:rPr>
              <a:t>providing adequate space for risk-taking and creativity - ensuring a risk-tolerant environment to facilitate development of new solutions. </a:t>
            </a:r>
          </a:p>
          <a:p>
            <a:pPr marL="457200" indent="-457200">
              <a:buFont typeface="+mj-lt"/>
              <a:buAutoNum type="arabicPeriod"/>
            </a:pPr>
            <a:r>
              <a:rPr lang="en-US" sz="2000" b="1">
                <a:solidFill>
                  <a:schemeClr val="bg2">
                    <a:lumMod val="60000"/>
                    <a:lumOff val="40000"/>
                  </a:schemeClr>
                </a:solidFill>
              </a:rPr>
              <a:t>Securing high levels of policy intelligence and strategic capacity: </a:t>
            </a:r>
            <a:r>
              <a:rPr lang="en-US" sz="1600">
                <a:solidFill>
                  <a:schemeClr val="bg2">
                    <a:lumMod val="60000"/>
                    <a:lumOff val="40000"/>
                  </a:schemeClr>
                </a:solidFill>
              </a:rPr>
              <a:t>building strong evidence-based policy learning capacities, based on a solid knowledge base and skills to manage transitions.</a:t>
            </a:r>
            <a:endParaRPr lang="en-GB" sz="1600">
              <a:solidFill>
                <a:schemeClr val="bg2">
                  <a:lumMod val="60000"/>
                  <a:lumOff val="4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800" b="0">
              <a:solidFill>
                <a:schemeClr val="bg1"/>
              </a:solidFill>
              <a:ea typeface="MS PGothic" panose="020B0600070205080204" pitchFamily="34" charset="-128"/>
              <a:cs typeface="Arial" panose="020B0604020202020204" pitchFamily="34" charset="0"/>
            </a:endParaRPr>
          </a:p>
        </p:txBody>
      </p:sp>
      <p:sp>
        <p:nvSpPr>
          <p:cNvPr id="27651" name="Rectangle 4"/>
          <p:cNvSpPr>
            <a:spLocks noGrp="1" noChangeArrowheads="1"/>
          </p:cNvSpPr>
          <p:nvPr>
            <p:ph type="title"/>
          </p:nvPr>
        </p:nvSpPr>
        <p:spPr>
          <a:xfrm>
            <a:off x="174300" y="159133"/>
            <a:ext cx="8969700" cy="889512"/>
          </a:xfrm>
        </p:spPr>
        <p:txBody>
          <a:bodyPr/>
          <a:lstStyle/>
          <a:p>
            <a:pPr eaLnBrk="1" hangingPunct="1"/>
            <a:r>
              <a:rPr lang="en-US" altLang="en-US" sz="2600">
                <a:solidFill>
                  <a:srgbClr val="000066"/>
                </a:solidFill>
              </a:rPr>
              <a:t>Dimensions</a:t>
            </a:r>
            <a:r>
              <a:rPr lang="en-GB" altLang="en-US" sz="2600">
                <a:solidFill>
                  <a:srgbClr val="000066"/>
                </a:solidFill>
              </a:rPr>
              <a:t> (minimum of 3) perceived as most important to discuss at the peer review</a:t>
            </a:r>
          </a:p>
        </p:txBody>
      </p:sp>
      <p:sp>
        <p:nvSpPr>
          <p:cNvPr id="27652" name="Rectangle 6"/>
          <p:cNvSpPr>
            <a:spLocks noGrp="1" noChangeArrowheads="1"/>
          </p:cNvSpPr>
          <p:nvPr>
            <p:ph type="body" sz="half" idx="1"/>
          </p:nvPr>
        </p:nvSpPr>
        <p:spPr>
          <a:xfrm>
            <a:off x="174300" y="5763802"/>
            <a:ext cx="8928992" cy="617526"/>
          </a:xfrm>
        </p:spPr>
        <p:txBody>
          <a:bodyPr/>
          <a:lstStyle/>
          <a:p>
            <a:pPr marL="0" indent="0" eaLnBrk="1" hangingPunct="1">
              <a:lnSpc>
                <a:spcPct val="80000"/>
              </a:lnSpc>
              <a:spcBef>
                <a:spcPct val="30000"/>
              </a:spcBef>
              <a:buNone/>
            </a:pPr>
            <a:r>
              <a:rPr lang="en-GB" altLang="en-US" sz="2000" i="1">
                <a:solidFill>
                  <a:srgbClr val="000066"/>
                </a:solidFill>
              </a:rPr>
              <a:t>(for each of them the following slides will cover </a:t>
            </a:r>
            <a:r>
              <a:rPr lang="en-GB" altLang="en-US" sz="2000" i="1">
                <a:solidFill>
                  <a:srgbClr val="0070C0"/>
                </a:solidFill>
              </a:rPr>
              <a:t>“State-of-play”</a:t>
            </a:r>
            <a:r>
              <a:rPr lang="en-GB" altLang="en-US" sz="2000" i="1">
                <a:solidFill>
                  <a:schemeClr val="accent4"/>
                </a:solidFill>
              </a:rPr>
              <a:t>,</a:t>
            </a:r>
            <a:r>
              <a:rPr lang="en-GB" altLang="en-US" sz="2000" i="1">
                <a:solidFill>
                  <a:srgbClr val="0070C0"/>
                </a:solidFill>
              </a:rPr>
              <a:t> </a:t>
            </a:r>
            <a:r>
              <a:rPr lang="en-GB" altLang="en-US" sz="2000" i="1">
                <a:solidFill>
                  <a:schemeClr val="tx2"/>
                </a:solidFill>
              </a:rPr>
              <a:t>“Bottlenecks” </a:t>
            </a:r>
            <a:r>
              <a:rPr lang="en-GB" altLang="en-US" sz="2000" i="1">
                <a:solidFill>
                  <a:srgbClr val="000066"/>
                </a:solidFill>
              </a:rPr>
              <a:t>and</a:t>
            </a:r>
            <a:r>
              <a:rPr lang="en-GB" altLang="en-US" sz="2000" i="1">
                <a:solidFill>
                  <a:schemeClr val="tx2"/>
                </a:solidFill>
              </a:rPr>
              <a:t> </a:t>
            </a:r>
            <a:r>
              <a:rPr lang="en-GB" altLang="en-US" sz="2000" i="1">
                <a:solidFill>
                  <a:srgbClr val="00B050"/>
                </a:solidFill>
              </a:rPr>
              <a:t>“</a:t>
            </a:r>
            <a:r>
              <a:rPr lang="en-GB" altLang="en-US" sz="2000">
                <a:solidFill>
                  <a:srgbClr val="00B050"/>
                </a:solidFill>
              </a:rPr>
              <a:t>Ways forward”)</a:t>
            </a:r>
            <a:endParaRPr lang="en-GB" altLang="en-US" sz="2000">
              <a:solidFill>
                <a:srgbClr val="000066"/>
              </a:solidFill>
            </a:endParaRPr>
          </a:p>
          <a:p>
            <a:pPr marL="228600" indent="-228600" eaLnBrk="1" hangingPunct="1">
              <a:lnSpc>
                <a:spcPct val="80000"/>
              </a:lnSpc>
              <a:spcBef>
                <a:spcPct val="30000"/>
              </a:spcBef>
              <a:buFontTx/>
              <a:buNone/>
            </a:pPr>
            <a:r>
              <a:rPr lang="en-GB" altLang="en-US" sz="1800">
                <a:solidFill>
                  <a:srgbClr val="000066"/>
                </a:solidFill>
              </a:rPr>
              <a:t>      </a:t>
            </a:r>
          </a:p>
          <a:p>
            <a:pPr marL="228600" indent="-228600" eaLnBrk="1" hangingPunct="1">
              <a:lnSpc>
                <a:spcPct val="80000"/>
              </a:lnSpc>
              <a:spcBef>
                <a:spcPct val="30000"/>
              </a:spcBef>
            </a:pPr>
            <a:endParaRPr lang="en-GB" altLang="en-US" sz="1800">
              <a:solidFill>
                <a:srgbClr val="000066"/>
              </a:solidFill>
            </a:endParaRPr>
          </a:p>
          <a:p>
            <a:pPr marL="228600" indent="-228600" eaLnBrk="1" hangingPunct="1">
              <a:lnSpc>
                <a:spcPct val="80000"/>
              </a:lnSpc>
              <a:spcBef>
                <a:spcPct val="30000"/>
              </a:spcBef>
            </a:pPr>
            <a:endParaRPr lang="en-GB" altLang="en-US" sz="1800">
              <a:solidFill>
                <a:srgbClr val="000066"/>
              </a:solidFill>
            </a:endParaRPr>
          </a:p>
          <a:p>
            <a:pPr marL="228600" indent="-228600" eaLnBrk="1" hangingPunct="1">
              <a:lnSpc>
                <a:spcPct val="80000"/>
              </a:lnSpc>
              <a:spcBef>
                <a:spcPct val="30000"/>
              </a:spcBef>
              <a:buFontTx/>
              <a:buNone/>
            </a:pPr>
            <a:endParaRPr lang="en-GB" altLang="en-US" sz="1800">
              <a:solidFill>
                <a:srgbClr val="000066"/>
              </a:solidFill>
            </a:endParaRPr>
          </a:p>
          <a:p>
            <a:pPr marL="228600" indent="-228600" eaLnBrk="1" hangingPunct="1">
              <a:lnSpc>
                <a:spcPct val="80000"/>
              </a:lnSpc>
              <a:spcBef>
                <a:spcPct val="30000"/>
              </a:spcBef>
            </a:pPr>
            <a:endParaRPr lang="en-GB" altLang="en-US" sz="1800">
              <a:solidFill>
                <a:srgbClr val="000066"/>
              </a:solidFill>
            </a:endParaRPr>
          </a:p>
          <a:p>
            <a:pPr marL="228600" indent="-228600" eaLnBrk="1" hangingPunct="1">
              <a:lnSpc>
                <a:spcPct val="80000"/>
              </a:lnSpc>
              <a:spcBef>
                <a:spcPct val="30000"/>
              </a:spcBef>
              <a:buFontTx/>
              <a:buNone/>
            </a:pPr>
            <a:endParaRPr lang="en-GB" altLang="en-US" sz="1800">
              <a:solidFill>
                <a:srgbClr val="000066"/>
              </a:solidFill>
            </a:endParaRPr>
          </a:p>
        </p:txBody>
      </p:sp>
      <p:sp>
        <p:nvSpPr>
          <p:cNvPr id="27654" name="Slide Number Placeholder 1"/>
          <p:cNvSpPr>
            <a:spLocks noGrp="1"/>
          </p:cNvSpPr>
          <p:nvPr>
            <p:ph type="sldNum" sz="quarter" idx="12"/>
          </p:nvPr>
        </p:nvSpPr>
        <p:spPr>
          <a:xfrm>
            <a:off x="6516414"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02F8D00-1EB9-4AD4-8979-B1F56F6699C0}" type="slidenum">
              <a:rPr lang="en-GB" altLang="en-US" b="0"/>
              <a:pPr eaLnBrk="1" hangingPunct="1"/>
              <a:t>15</a:t>
            </a:fld>
            <a:endParaRPr lang="en-GB" altLang="en-US" b="0"/>
          </a:p>
        </p:txBody>
      </p:sp>
      <p:sp>
        <p:nvSpPr>
          <p:cNvPr id="8" name="Rectangle 6"/>
          <p:cNvSpPr txBox="1">
            <a:spLocks noChangeArrowheads="1"/>
          </p:cNvSpPr>
          <p:nvPr/>
        </p:nvSpPr>
        <p:spPr bwMode="auto">
          <a:xfrm>
            <a:off x="75976" y="1530069"/>
            <a:ext cx="9068024" cy="369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US" sz="1800" b="1" kern="0"/>
              <a:t>Directionality</a:t>
            </a:r>
          </a:p>
          <a:p>
            <a:endParaRPr lang="en-US" sz="800" b="0" kern="0">
              <a:solidFill>
                <a:schemeClr val="accent3">
                  <a:lumMod val="65000"/>
                </a:schemeClr>
              </a:solidFill>
            </a:endParaRPr>
          </a:p>
          <a:p>
            <a:r>
              <a:rPr lang="en-US" sz="1800" b="1" kern="0">
                <a:solidFill>
                  <a:schemeClr val="accent3">
                    <a:lumMod val="65000"/>
                  </a:schemeClr>
                </a:solidFill>
              </a:rPr>
              <a:t>Articulating instrument portfolios &amp; defining synergies between funding sources</a:t>
            </a:r>
          </a:p>
          <a:p>
            <a:endParaRPr lang="en-US" sz="800" b="0" kern="0">
              <a:solidFill>
                <a:schemeClr val="accent3">
                  <a:lumMod val="65000"/>
                </a:schemeClr>
              </a:solidFill>
            </a:endParaRPr>
          </a:p>
          <a:p>
            <a:r>
              <a:rPr lang="en-US" sz="1800" b="1" kern="0">
                <a:solidFill>
                  <a:schemeClr val="accent3">
                    <a:lumMod val="65000"/>
                  </a:schemeClr>
                </a:solidFill>
              </a:rPr>
              <a:t>Ensuring cross-domain synergies</a:t>
            </a:r>
          </a:p>
          <a:p>
            <a:endParaRPr lang="en-US" sz="800" b="0" kern="0">
              <a:solidFill>
                <a:schemeClr val="accent3">
                  <a:lumMod val="65000"/>
                </a:schemeClr>
              </a:solidFill>
            </a:endParaRPr>
          </a:p>
          <a:p>
            <a:r>
              <a:rPr lang="en-US" sz="1800" b="1" kern="0"/>
              <a:t>Increasing breadth &amp; depth of stakeholder involvement</a:t>
            </a:r>
          </a:p>
          <a:p>
            <a:endParaRPr lang="en-US" sz="800" b="1" kern="0">
              <a:solidFill>
                <a:schemeClr val="accent3">
                  <a:lumMod val="65000"/>
                </a:schemeClr>
              </a:solidFill>
            </a:endParaRPr>
          </a:p>
          <a:p>
            <a:r>
              <a:rPr lang="en-US" sz="1800" b="1" kern="0">
                <a:solidFill>
                  <a:schemeClr val="accent3">
                    <a:lumMod val="65000"/>
                  </a:schemeClr>
                </a:solidFill>
              </a:rPr>
              <a:t>Setting up effective multi-level governance models</a:t>
            </a:r>
          </a:p>
          <a:p>
            <a:endParaRPr lang="en-US" sz="800" b="0" kern="0">
              <a:solidFill>
                <a:schemeClr val="accent3">
                  <a:lumMod val="65000"/>
                </a:schemeClr>
              </a:solidFill>
            </a:endParaRPr>
          </a:p>
          <a:p>
            <a:r>
              <a:rPr lang="en-US" sz="1800" b="1" kern="0">
                <a:solidFill>
                  <a:schemeClr val="accent3">
                    <a:lumMod val="65000"/>
                  </a:schemeClr>
                </a:solidFill>
              </a:rPr>
              <a:t>Making room for experimentation</a:t>
            </a:r>
          </a:p>
          <a:p>
            <a:endParaRPr lang="en-US" sz="800" b="1" kern="0">
              <a:solidFill>
                <a:schemeClr val="accent3">
                  <a:lumMod val="65000"/>
                </a:schemeClr>
              </a:solidFill>
            </a:endParaRPr>
          </a:p>
          <a:p>
            <a:r>
              <a:rPr lang="en-US" sz="1800" b="1" kern="0">
                <a:solidFill>
                  <a:schemeClr val="accent3">
                    <a:lumMod val="65000"/>
                  </a:schemeClr>
                </a:solidFill>
              </a:rPr>
              <a:t>Securing high levels of policy intelligence &amp; strategic capacity</a:t>
            </a:r>
            <a:endParaRPr lang="en-US" sz="1800" b="0" kern="0">
              <a:solidFill>
                <a:schemeClr val="accent3">
                  <a:lumMod val="65000"/>
                </a:schemeClr>
              </a:solidFill>
            </a:endParaRPr>
          </a:p>
        </p:txBody>
      </p:sp>
    </p:spTree>
    <p:extLst>
      <p:ext uri="{BB962C8B-B14F-4D97-AF65-F5344CB8AC3E}">
        <p14:creationId xmlns:p14="http://schemas.microsoft.com/office/powerpoint/2010/main" val="188452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800" b="0">
              <a:solidFill>
                <a:schemeClr val="bg1"/>
              </a:solidFill>
              <a:ea typeface="MS PGothic" panose="020B0600070205080204" pitchFamily="34" charset="-128"/>
              <a:cs typeface="Arial" panose="020B0604020202020204" pitchFamily="34" charset="0"/>
            </a:endParaRPr>
          </a:p>
        </p:txBody>
      </p:sp>
      <p:sp>
        <p:nvSpPr>
          <p:cNvPr id="3075" name="Rectangle 4"/>
          <p:cNvSpPr>
            <a:spLocks noGrp="1" noChangeArrowheads="1"/>
          </p:cNvSpPr>
          <p:nvPr>
            <p:ph type="title"/>
          </p:nvPr>
        </p:nvSpPr>
        <p:spPr>
          <a:xfrm>
            <a:off x="0" y="230138"/>
            <a:ext cx="8893175" cy="654149"/>
          </a:xfrm>
        </p:spPr>
        <p:txBody>
          <a:bodyPr/>
          <a:lstStyle/>
          <a:p>
            <a:pPr eaLnBrk="1" hangingPunct="1">
              <a:defRPr/>
            </a:pPr>
            <a:r>
              <a:rPr lang="en-GB" sz="2400">
                <a:solidFill>
                  <a:schemeClr val="accent6"/>
                </a:solidFill>
              </a:rPr>
              <a:t>Selected questions/topics for discussion with peers</a:t>
            </a:r>
          </a:p>
        </p:txBody>
      </p:sp>
      <p:sp>
        <p:nvSpPr>
          <p:cNvPr id="3076" name="Rectangle 6"/>
          <p:cNvSpPr>
            <a:spLocks noGrp="1" noChangeArrowheads="1"/>
          </p:cNvSpPr>
          <p:nvPr>
            <p:ph type="body" sz="half" idx="1"/>
          </p:nvPr>
        </p:nvSpPr>
        <p:spPr>
          <a:xfrm>
            <a:off x="0" y="1124744"/>
            <a:ext cx="9144000" cy="5184576"/>
          </a:xfrm>
        </p:spPr>
        <p:txBody>
          <a:bodyPr/>
          <a:lstStyle/>
          <a:p>
            <a:pPr marL="0" lvl="0" indent="0">
              <a:buNone/>
            </a:pPr>
            <a:r>
              <a:rPr lang="en-US" sz="1800" b="1">
                <a:solidFill>
                  <a:srgbClr val="000000"/>
                </a:solidFill>
              </a:rPr>
              <a:t>Directionality:</a:t>
            </a:r>
          </a:p>
          <a:p>
            <a:pPr>
              <a:buFont typeface="+mj-lt"/>
              <a:buAutoNum type="arabicPeriod"/>
            </a:pPr>
            <a:r>
              <a:rPr lang="en-US" sz="1600">
                <a:solidFill>
                  <a:srgbClr val="000000"/>
                </a:solidFill>
                <a:cs typeface="Arial"/>
              </a:rPr>
              <a:t>How can climate change adaptation (CCA) be strengthened and integrated across different sectors (urban planning, transport, housing etc.) within city strategies, including setting appropriate and measurable targets?</a:t>
            </a:r>
          </a:p>
          <a:p>
            <a:pPr>
              <a:buFont typeface="+mj-lt"/>
              <a:buAutoNum type="arabicPeriod"/>
            </a:pPr>
            <a:r>
              <a:rPr lang="en-US" sz="1600">
                <a:cs typeface="Arial"/>
              </a:rPr>
              <a:t>How </a:t>
            </a:r>
            <a:r>
              <a:rPr lang="en-US" sz="1600">
                <a:ea typeface="+mn-lt"/>
                <a:cs typeface="+mn-lt"/>
              </a:rPr>
              <a:t>to make implementation more effective by using target indicators</a:t>
            </a:r>
            <a:r>
              <a:rPr lang="en-US" sz="1600">
                <a:cs typeface="Arial"/>
              </a:rPr>
              <a:t>? Concrete examples from other cities?</a:t>
            </a:r>
          </a:p>
          <a:p>
            <a:pPr marL="0" lvl="0" indent="0" algn="ctr">
              <a:buNone/>
            </a:pPr>
            <a:r>
              <a:rPr lang="en-US" sz="1600">
                <a:solidFill>
                  <a:srgbClr val="000000"/>
                </a:solidFill>
              </a:rPr>
              <a:t>------------------------------------------</a:t>
            </a:r>
            <a:endParaRPr lang="en-US" sz="1600">
              <a:solidFill>
                <a:srgbClr val="000000"/>
              </a:solidFill>
              <a:cs typeface="Arial"/>
            </a:endParaRPr>
          </a:p>
          <a:p>
            <a:pPr marL="0" lvl="0" indent="0" algn="ctr">
              <a:buNone/>
            </a:pPr>
            <a:endParaRPr lang="en-US" sz="1600">
              <a:solidFill>
                <a:srgbClr val="000000"/>
              </a:solidFill>
            </a:endParaRPr>
          </a:p>
          <a:p>
            <a:pPr marL="0" lvl="0" indent="0">
              <a:buNone/>
            </a:pPr>
            <a:r>
              <a:rPr lang="en-US" sz="1800" b="1">
                <a:solidFill>
                  <a:srgbClr val="000000"/>
                </a:solidFill>
              </a:rPr>
              <a:t>Increasing breadth &amp; depth of stakeholder involvement:</a:t>
            </a:r>
            <a:endParaRPr lang="en-US" sz="1800">
              <a:solidFill>
                <a:srgbClr val="000000"/>
              </a:solidFill>
            </a:endParaRPr>
          </a:p>
          <a:p>
            <a:pPr lvl="0">
              <a:buFont typeface="+mj-lt"/>
              <a:buAutoNum type="arabicPeriod"/>
            </a:pPr>
            <a:r>
              <a:rPr lang="en-US" sz="1600">
                <a:solidFill>
                  <a:srgbClr val="000000"/>
                </a:solidFill>
              </a:rPr>
              <a:t>How can stakeholder participation, particularly that of young people, be more effectively integrated into climate change adaptation (CCA) efforts?</a:t>
            </a:r>
            <a:endParaRPr lang="en-US" sz="1600">
              <a:solidFill>
                <a:srgbClr val="000000"/>
              </a:solidFill>
              <a:cs typeface="Arial"/>
            </a:endParaRPr>
          </a:p>
          <a:p>
            <a:pPr>
              <a:buFont typeface="+mj-lt"/>
              <a:buAutoNum type="arabicPeriod"/>
            </a:pPr>
            <a:r>
              <a:rPr lang="en-US" sz="1600">
                <a:solidFill>
                  <a:srgbClr val="000000"/>
                </a:solidFill>
              </a:rPr>
              <a:t>How can Turku enhance long-term cooperation with key actors, such as businesses, to strengthen adaptation efforts beyond single projects?</a:t>
            </a:r>
            <a:endParaRPr lang="en-US" sz="1600">
              <a:solidFill>
                <a:srgbClr val="000000"/>
              </a:solidFill>
              <a:cs typeface="Arial"/>
            </a:endParaRPr>
          </a:p>
          <a:p>
            <a:pPr marL="0" lvl="0" indent="0" algn="ctr">
              <a:buNone/>
            </a:pPr>
            <a:r>
              <a:rPr lang="en-US" sz="1600">
                <a:solidFill>
                  <a:srgbClr val="000000"/>
                </a:solidFill>
              </a:rPr>
              <a:t>------------------------------------------</a:t>
            </a:r>
            <a:endParaRPr lang="en-US" sz="1600">
              <a:solidFill>
                <a:srgbClr val="000000"/>
              </a:solidFill>
              <a:cs typeface="Arial"/>
            </a:endParaRPr>
          </a:p>
          <a:p>
            <a:pPr marL="0" lvl="0" indent="0">
              <a:buNone/>
            </a:pPr>
            <a:endParaRPr lang="en-GB" sz="1800">
              <a:solidFill>
                <a:srgbClr val="000066"/>
              </a:solidFill>
              <a:cs typeface="Arial"/>
            </a:endParaRPr>
          </a:p>
        </p:txBody>
      </p:sp>
      <p:sp>
        <p:nvSpPr>
          <p:cNvPr id="307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33004F3-08A4-4451-B5A3-4662904F65CF}" type="slidenum">
              <a:rPr lang="en-GB" altLang="en-US" b="0"/>
              <a:pPr eaLnBrk="1" hangingPunct="1"/>
              <a:t>16</a:t>
            </a:fld>
            <a:endParaRPr lang="en-GB" altLang="en-US" b="0"/>
          </a:p>
        </p:txBody>
      </p:sp>
    </p:spTree>
    <p:extLst>
      <p:ext uri="{BB962C8B-B14F-4D97-AF65-F5344CB8AC3E}">
        <p14:creationId xmlns:p14="http://schemas.microsoft.com/office/powerpoint/2010/main" val="28711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800" b="0">
              <a:solidFill>
                <a:schemeClr val="bg1"/>
              </a:solidFill>
              <a:ea typeface="MS PGothic" panose="020B0600070205080204" pitchFamily="34" charset="-128"/>
              <a:cs typeface="Arial" panose="020B0604020202020204" pitchFamily="34" charset="0"/>
            </a:endParaRPr>
          </a:p>
        </p:txBody>
      </p:sp>
      <p:sp>
        <p:nvSpPr>
          <p:cNvPr id="27651" name="Rectangle 4"/>
          <p:cNvSpPr>
            <a:spLocks noGrp="1" noChangeArrowheads="1"/>
          </p:cNvSpPr>
          <p:nvPr>
            <p:ph type="title"/>
          </p:nvPr>
        </p:nvSpPr>
        <p:spPr>
          <a:xfrm>
            <a:off x="250825" y="296338"/>
            <a:ext cx="8435975" cy="367237"/>
          </a:xfrm>
        </p:spPr>
        <p:txBody>
          <a:bodyPr/>
          <a:lstStyle/>
          <a:p>
            <a:pPr algn="l"/>
            <a:r>
              <a:rPr lang="en-GB" altLang="en-US" sz="3200" b="1" dirty="0"/>
              <a:t>1/ Directionality:</a:t>
            </a:r>
            <a:br>
              <a:rPr lang="en-GB" altLang="en-US" sz="3200" b="1" dirty="0"/>
            </a:br>
            <a:br>
              <a:rPr lang="en-US" sz="1400" dirty="0">
                <a:cs typeface="Arial"/>
              </a:rPr>
            </a:br>
            <a:endParaRPr lang="en-GB" altLang="en-US" sz="1400" dirty="0">
              <a:solidFill>
                <a:srgbClr val="CC0000"/>
              </a:solidFill>
            </a:endParaRPr>
          </a:p>
        </p:txBody>
      </p:sp>
      <p:sp>
        <p:nvSpPr>
          <p:cNvPr id="27652" name="Rectangle 6"/>
          <p:cNvSpPr>
            <a:spLocks noGrp="1" noChangeArrowheads="1"/>
          </p:cNvSpPr>
          <p:nvPr>
            <p:ph type="body" sz="half" idx="1"/>
          </p:nvPr>
        </p:nvSpPr>
        <p:spPr>
          <a:xfrm>
            <a:off x="1" y="1802368"/>
            <a:ext cx="8686800" cy="4939000"/>
          </a:xfrm>
        </p:spPr>
        <p:txBody>
          <a:bodyPr/>
          <a:lstStyle/>
          <a:p>
            <a:pPr marL="228600" indent="-228600" eaLnBrk="1" hangingPunct="1">
              <a:lnSpc>
                <a:spcPct val="80000"/>
              </a:lnSpc>
              <a:spcBef>
                <a:spcPct val="30000"/>
              </a:spcBef>
            </a:pPr>
            <a:r>
              <a:rPr lang="en-GB" altLang="en-US" sz="1800" i="1" dirty="0">
                <a:solidFill>
                  <a:srgbClr val="0070C0"/>
                </a:solidFill>
              </a:rPr>
              <a:t>State-of-play: </a:t>
            </a:r>
            <a:endParaRPr lang="en-GB" altLang="en-US" sz="1800" i="1" dirty="0">
              <a:solidFill>
                <a:srgbClr val="0070C0"/>
              </a:solidFill>
              <a:cs typeface="Arial"/>
            </a:endParaRPr>
          </a:p>
          <a:p>
            <a:pPr marL="0" indent="0">
              <a:lnSpc>
                <a:spcPct val="80000"/>
              </a:lnSpc>
              <a:spcBef>
                <a:spcPct val="30000"/>
              </a:spcBef>
              <a:buNone/>
            </a:pPr>
            <a:r>
              <a:rPr lang="en-GB" altLang="en-US" sz="1400" dirty="0">
                <a:solidFill>
                  <a:srgbClr val="0070C0"/>
                </a:solidFill>
                <a:cs typeface="Arial"/>
              </a:rPr>
              <a:t>CCA is included in the city strategies:</a:t>
            </a:r>
            <a:endParaRPr lang="en-GB" altLang="en-US" sz="1400" dirty="0">
              <a:solidFill>
                <a:srgbClr val="0070C0"/>
              </a:solidFill>
            </a:endParaRPr>
          </a:p>
          <a:p>
            <a:pPr marL="228600" indent="-228600">
              <a:lnSpc>
                <a:spcPct val="80000"/>
              </a:lnSpc>
              <a:spcBef>
                <a:spcPct val="30000"/>
              </a:spcBef>
            </a:pPr>
            <a:r>
              <a:rPr lang="en-GB" altLang="en-US" sz="1400" dirty="0">
                <a:solidFill>
                  <a:srgbClr val="0070C0"/>
                </a:solidFill>
              </a:rPr>
              <a:t>Turku Climate Plan 2029, including CCA: </a:t>
            </a:r>
            <a:endParaRPr lang="en-GB" altLang="en-US" sz="1400" i="1" dirty="0">
              <a:solidFill>
                <a:srgbClr val="0070C0"/>
              </a:solidFill>
            </a:endParaRPr>
          </a:p>
          <a:p>
            <a:pPr marL="628650" lvl="1">
              <a:lnSpc>
                <a:spcPct val="80000"/>
              </a:lnSpc>
              <a:spcBef>
                <a:spcPct val="30000"/>
              </a:spcBef>
              <a:buFont typeface="Courier New"/>
              <a:buChar char="o"/>
            </a:pPr>
            <a:r>
              <a:rPr lang="en-GB" altLang="en-US" sz="1400" i="1" dirty="0">
                <a:solidFill>
                  <a:srgbClr val="0070C0"/>
                </a:solidFill>
              </a:rPr>
              <a:t>understanding risks; reinforcing risk management; investments to enhance risk resilience; developing disaster preparedness -&gt; concrete measures</a:t>
            </a:r>
            <a:endParaRPr lang="en-GB" altLang="en-US" sz="1400" i="1" dirty="0">
              <a:solidFill>
                <a:srgbClr val="0070C0"/>
              </a:solidFill>
              <a:cs typeface="Arial"/>
            </a:endParaRPr>
          </a:p>
          <a:p>
            <a:pPr marL="228600" indent="-228600">
              <a:lnSpc>
                <a:spcPct val="80000"/>
              </a:lnSpc>
              <a:spcBef>
                <a:spcPct val="30000"/>
              </a:spcBef>
            </a:pPr>
            <a:r>
              <a:rPr lang="en-GB" altLang="en-US" sz="1400" dirty="0">
                <a:solidFill>
                  <a:srgbClr val="0070C0"/>
                </a:solidFill>
              </a:rPr>
              <a:t>Turku City Strategy: </a:t>
            </a:r>
            <a:endParaRPr lang="en-GB" sz="1400" i="1" dirty="0">
              <a:solidFill>
                <a:srgbClr val="000000"/>
              </a:solidFill>
            </a:endParaRPr>
          </a:p>
          <a:p>
            <a:pPr marL="628650" lvl="1">
              <a:lnSpc>
                <a:spcPct val="80000"/>
              </a:lnSpc>
              <a:spcBef>
                <a:spcPct val="30000"/>
              </a:spcBef>
              <a:buFont typeface="Courier New"/>
              <a:buChar char="o"/>
            </a:pPr>
            <a:r>
              <a:rPr lang="en-GB" altLang="en-US" sz="1400" i="1" dirty="0">
                <a:solidFill>
                  <a:srgbClr val="0070C0"/>
                </a:solidFill>
              </a:rPr>
              <a:t>"</a:t>
            </a:r>
            <a:r>
              <a:rPr lang="en-GB" sz="1400" i="1" dirty="0">
                <a:solidFill>
                  <a:srgbClr val="0070C0"/>
                </a:solidFill>
                <a:ea typeface="+mn-lt"/>
                <a:cs typeface="+mn-lt"/>
              </a:rPr>
              <a:t>the city is prepared for changes caused by global warming and extreme weather phenomena. -- Biodiversity, rich urban and local natural environment as well as carbon sinks in the area have increased even though the population has increased. The well-being of the local natural environment improves the quality of life of residents and offsets the effects of intensified weather phenomena.“</a:t>
            </a:r>
          </a:p>
          <a:p>
            <a:pPr>
              <a:lnSpc>
                <a:spcPct val="80000"/>
              </a:lnSpc>
              <a:spcBef>
                <a:spcPct val="30000"/>
              </a:spcBef>
            </a:pPr>
            <a:r>
              <a:rPr lang="en-GB" sz="1400" dirty="0">
                <a:solidFill>
                  <a:srgbClr val="0070C0"/>
                </a:solidFill>
                <a:ea typeface="+mn-lt"/>
                <a:cs typeface="+mn-lt"/>
              </a:rPr>
              <a:t>Climate budget: applies EU taxonomy of sustainable finance</a:t>
            </a:r>
            <a:endParaRPr lang="en-GB" altLang="en-US" sz="1800" dirty="0">
              <a:solidFill>
                <a:srgbClr val="000000"/>
              </a:solidFill>
              <a:cs typeface="Arial"/>
            </a:endParaRPr>
          </a:p>
          <a:p>
            <a:pPr eaLnBrk="1" hangingPunct="1">
              <a:lnSpc>
                <a:spcPct val="80000"/>
              </a:lnSpc>
              <a:spcBef>
                <a:spcPct val="30000"/>
              </a:spcBef>
            </a:pPr>
            <a:r>
              <a:rPr lang="en-GB" altLang="en-US" sz="1800" dirty="0">
                <a:solidFill>
                  <a:schemeClr val="tx2"/>
                </a:solidFill>
              </a:rPr>
              <a:t>Bottlenecks:</a:t>
            </a:r>
          </a:p>
          <a:p>
            <a:pPr lvl="1">
              <a:lnSpc>
                <a:spcPct val="80000"/>
              </a:lnSpc>
              <a:spcBef>
                <a:spcPct val="30000"/>
              </a:spcBef>
              <a:buFont typeface="Courier New"/>
              <a:buChar char="o"/>
            </a:pPr>
            <a:r>
              <a:rPr lang="en-GB" altLang="en-US" sz="1200" dirty="0">
                <a:solidFill>
                  <a:schemeClr val="tx2"/>
                </a:solidFill>
              </a:rPr>
              <a:t>Clear measurable targets?</a:t>
            </a:r>
          </a:p>
          <a:p>
            <a:pPr lvl="1">
              <a:lnSpc>
                <a:spcPct val="80000"/>
              </a:lnSpc>
              <a:spcBef>
                <a:spcPct val="30000"/>
              </a:spcBef>
              <a:buFont typeface="Courier New"/>
              <a:buChar char="o"/>
            </a:pPr>
            <a:r>
              <a:rPr lang="en-GB" altLang="en-US" sz="1200" dirty="0">
                <a:solidFill>
                  <a:schemeClr val="tx2"/>
                </a:solidFill>
                <a:cs typeface="Arial"/>
              </a:rPr>
              <a:t>Greater focus on climate change mitigation currently</a:t>
            </a:r>
          </a:p>
          <a:p>
            <a:pPr lvl="1">
              <a:lnSpc>
                <a:spcPct val="80000"/>
              </a:lnSpc>
              <a:spcBef>
                <a:spcPct val="30000"/>
              </a:spcBef>
              <a:buFont typeface="Courier New"/>
              <a:buChar char="o"/>
            </a:pPr>
            <a:r>
              <a:rPr lang="en-GB" sz="1200" dirty="0">
                <a:solidFill>
                  <a:schemeClr val="tx2"/>
                </a:solidFill>
                <a:cs typeface="Arial"/>
              </a:rPr>
              <a:t>The city has a number of strategic documents which do not have a clear hierarchy. The strategies are also </a:t>
            </a:r>
            <a:r>
              <a:rPr lang="en-GB" sz="1200" dirty="0" err="1">
                <a:solidFill>
                  <a:schemeClr val="tx2"/>
                </a:solidFill>
                <a:cs typeface="Arial"/>
              </a:rPr>
              <a:t>sectorally</a:t>
            </a:r>
            <a:r>
              <a:rPr lang="en-GB" sz="1200" dirty="0">
                <a:solidFill>
                  <a:schemeClr val="tx2"/>
                </a:solidFill>
                <a:cs typeface="Arial"/>
              </a:rPr>
              <a:t> siloed, which leads to situations that implementation of e.g. CCA targets in different divisions' and units' operations</a:t>
            </a:r>
            <a:endParaRPr lang="en-GB" altLang="en-US" sz="1800" dirty="0">
              <a:solidFill>
                <a:schemeClr val="tx2"/>
              </a:solidFill>
            </a:endParaRPr>
          </a:p>
          <a:p>
            <a:pPr eaLnBrk="1" hangingPunct="1">
              <a:lnSpc>
                <a:spcPct val="80000"/>
              </a:lnSpc>
              <a:spcBef>
                <a:spcPct val="30000"/>
              </a:spcBef>
            </a:pPr>
            <a:r>
              <a:rPr lang="en-GB" altLang="en-US" sz="1800" dirty="0">
                <a:solidFill>
                  <a:srgbClr val="00B050"/>
                </a:solidFill>
              </a:rPr>
              <a:t>Planned ways forward (if any planned at the moment): </a:t>
            </a:r>
          </a:p>
          <a:p>
            <a:pPr lvl="1" eaLnBrk="1" hangingPunct="1">
              <a:lnSpc>
                <a:spcPct val="80000"/>
              </a:lnSpc>
              <a:spcBef>
                <a:spcPct val="30000"/>
              </a:spcBef>
              <a:buFont typeface="Courier New" panose="02070309020205020404" pitchFamily="49" charset="0"/>
              <a:buChar char="o"/>
            </a:pPr>
            <a:r>
              <a:rPr lang="en-GB" altLang="en-US" sz="1400" dirty="0">
                <a:solidFill>
                  <a:srgbClr val="00B050"/>
                </a:solidFill>
              </a:rPr>
              <a:t>Participating in national process and discussions regarding target-setting and CCA indicators</a:t>
            </a:r>
          </a:p>
          <a:p>
            <a:pPr lvl="1" eaLnBrk="1" hangingPunct="1">
              <a:lnSpc>
                <a:spcPct val="80000"/>
              </a:lnSpc>
              <a:spcBef>
                <a:spcPct val="30000"/>
              </a:spcBef>
              <a:buFont typeface="Courier New" panose="02070309020205020404" pitchFamily="49" charset="0"/>
              <a:buChar char="o"/>
            </a:pPr>
            <a:r>
              <a:rPr lang="en-GB" altLang="en-US" sz="1400" dirty="0">
                <a:solidFill>
                  <a:srgbClr val="00B050"/>
                </a:solidFill>
              </a:rPr>
              <a:t>Updating the Turku Climate Plan in 2025; a bigger emphasis to CCA</a:t>
            </a:r>
          </a:p>
          <a:p>
            <a:pPr lvl="1" eaLnBrk="1" hangingPunct="1">
              <a:lnSpc>
                <a:spcPct val="80000"/>
              </a:lnSpc>
              <a:spcBef>
                <a:spcPct val="30000"/>
              </a:spcBef>
              <a:buFont typeface="Courier New" panose="02070309020205020404" pitchFamily="49" charset="0"/>
              <a:buChar char="o"/>
            </a:pPr>
            <a:r>
              <a:rPr lang="en-GB" altLang="en-US" sz="1400" dirty="0">
                <a:solidFill>
                  <a:srgbClr val="00B050"/>
                </a:solidFill>
              </a:rPr>
              <a:t>City- region cooperation</a:t>
            </a:r>
          </a:p>
          <a:p>
            <a:pPr marL="228600" indent="-228600" eaLnBrk="1" hangingPunct="1">
              <a:lnSpc>
                <a:spcPct val="80000"/>
              </a:lnSpc>
              <a:spcBef>
                <a:spcPct val="30000"/>
              </a:spcBef>
              <a:buNone/>
            </a:pPr>
            <a:r>
              <a:rPr lang="en-GB" altLang="en-US" sz="1800" dirty="0">
                <a:solidFill>
                  <a:srgbClr val="00B050"/>
                </a:solidFill>
              </a:rPr>
              <a:t>    </a:t>
            </a:r>
          </a:p>
          <a:p>
            <a:pPr marL="0" indent="0" eaLnBrk="1" hangingPunct="1">
              <a:lnSpc>
                <a:spcPct val="80000"/>
              </a:lnSpc>
              <a:spcBef>
                <a:spcPct val="30000"/>
              </a:spcBef>
              <a:buNone/>
            </a:pPr>
            <a:r>
              <a:rPr lang="en-GB" altLang="en-US" sz="1800" dirty="0">
                <a:solidFill>
                  <a:schemeClr val="tx2"/>
                </a:solidFill>
              </a:rPr>
              <a:t>     </a:t>
            </a:r>
          </a:p>
          <a:p>
            <a:pPr marL="0" indent="0" eaLnBrk="1" hangingPunct="1">
              <a:lnSpc>
                <a:spcPct val="80000"/>
              </a:lnSpc>
              <a:spcBef>
                <a:spcPct val="30000"/>
              </a:spcBef>
              <a:buNone/>
            </a:pPr>
            <a:endParaRPr lang="en-GB" altLang="en-US" sz="1800" dirty="0">
              <a:solidFill>
                <a:schemeClr val="tx2"/>
              </a:solidFill>
            </a:endParaRPr>
          </a:p>
          <a:p>
            <a:pPr marL="228600" indent="-228600" eaLnBrk="1" hangingPunct="1">
              <a:lnSpc>
                <a:spcPct val="80000"/>
              </a:lnSpc>
              <a:spcBef>
                <a:spcPct val="30000"/>
              </a:spcBef>
              <a:buFontTx/>
              <a:buNone/>
            </a:pPr>
            <a:endParaRPr lang="en-GB" altLang="en-US" sz="1800" dirty="0">
              <a:solidFill>
                <a:schemeClr val="tx2"/>
              </a:solidFill>
            </a:endParaRPr>
          </a:p>
          <a:p>
            <a:pPr marL="228600" indent="-228600" eaLnBrk="1" hangingPunct="1">
              <a:lnSpc>
                <a:spcPct val="80000"/>
              </a:lnSpc>
              <a:spcBef>
                <a:spcPct val="30000"/>
              </a:spcBef>
              <a:buFontTx/>
              <a:buNone/>
            </a:pPr>
            <a:endParaRPr lang="en-GB" altLang="en-US" sz="1800" dirty="0">
              <a:solidFill>
                <a:schemeClr val="tx2"/>
              </a:solidFill>
            </a:endParaRPr>
          </a:p>
          <a:p>
            <a:pPr marL="228600" indent="-228600" eaLnBrk="1" hangingPunct="1">
              <a:lnSpc>
                <a:spcPct val="80000"/>
              </a:lnSpc>
              <a:spcBef>
                <a:spcPct val="30000"/>
              </a:spcBef>
              <a:buFontTx/>
              <a:buNone/>
            </a:pPr>
            <a:endParaRPr lang="en-GB" altLang="en-US" sz="1800" dirty="0">
              <a:solidFill>
                <a:schemeClr val="tx2"/>
              </a:solidFill>
            </a:endParaRPr>
          </a:p>
          <a:p>
            <a:pPr marL="228600" indent="-228600" eaLnBrk="1" hangingPunct="1">
              <a:lnSpc>
                <a:spcPct val="80000"/>
              </a:lnSpc>
              <a:spcBef>
                <a:spcPct val="30000"/>
              </a:spcBef>
              <a:buFontTx/>
              <a:buNone/>
            </a:pPr>
            <a:endParaRPr lang="en-GB" altLang="en-US" sz="1800" dirty="0">
              <a:solidFill>
                <a:schemeClr val="tx2"/>
              </a:solidFill>
            </a:endParaRPr>
          </a:p>
          <a:p>
            <a:pPr marL="228600" indent="-228600" eaLnBrk="1" hangingPunct="1">
              <a:lnSpc>
                <a:spcPct val="80000"/>
              </a:lnSpc>
              <a:spcBef>
                <a:spcPct val="30000"/>
              </a:spcBef>
              <a:buFontTx/>
              <a:buNone/>
            </a:pPr>
            <a:endParaRPr lang="en-GB" altLang="en-US" sz="1800" dirty="0">
              <a:solidFill>
                <a:schemeClr val="tx2"/>
              </a:solidFill>
            </a:endParaRPr>
          </a:p>
          <a:p>
            <a:pPr marL="228600" indent="-228600" eaLnBrk="1" hangingPunct="1">
              <a:lnSpc>
                <a:spcPct val="80000"/>
              </a:lnSpc>
              <a:spcBef>
                <a:spcPct val="30000"/>
              </a:spcBef>
              <a:buFontTx/>
              <a:buNone/>
            </a:pPr>
            <a:r>
              <a:rPr lang="en-GB" altLang="en-US" sz="1800" dirty="0">
                <a:solidFill>
                  <a:schemeClr val="tx2"/>
                </a:solidFill>
              </a:rPr>
              <a:t>    </a:t>
            </a:r>
          </a:p>
          <a:p>
            <a:pPr marL="228600" indent="-228600" eaLnBrk="1" hangingPunct="1">
              <a:lnSpc>
                <a:spcPct val="80000"/>
              </a:lnSpc>
              <a:spcBef>
                <a:spcPct val="30000"/>
              </a:spcBef>
            </a:pPr>
            <a:endParaRPr lang="en-GB" altLang="en-US" sz="1800" dirty="0">
              <a:solidFill>
                <a:srgbClr val="000066"/>
              </a:solidFill>
            </a:endParaRPr>
          </a:p>
          <a:p>
            <a:pPr marL="228600" indent="-228600" eaLnBrk="1" hangingPunct="1">
              <a:lnSpc>
                <a:spcPct val="80000"/>
              </a:lnSpc>
              <a:spcBef>
                <a:spcPct val="30000"/>
              </a:spcBef>
            </a:pPr>
            <a:endParaRPr lang="en-GB" altLang="en-US" sz="1800" dirty="0">
              <a:solidFill>
                <a:srgbClr val="000066"/>
              </a:solidFill>
            </a:endParaRPr>
          </a:p>
          <a:p>
            <a:pPr marL="228600" indent="-228600" eaLnBrk="1" hangingPunct="1">
              <a:lnSpc>
                <a:spcPct val="80000"/>
              </a:lnSpc>
              <a:spcBef>
                <a:spcPct val="30000"/>
              </a:spcBef>
            </a:pPr>
            <a:endParaRPr lang="en-GB" altLang="en-US" sz="1800" dirty="0">
              <a:solidFill>
                <a:srgbClr val="000066"/>
              </a:solidFill>
            </a:endParaRPr>
          </a:p>
          <a:p>
            <a:pPr marL="228600" indent="-228600" eaLnBrk="1" hangingPunct="1">
              <a:lnSpc>
                <a:spcPct val="80000"/>
              </a:lnSpc>
              <a:spcBef>
                <a:spcPct val="30000"/>
              </a:spcBef>
              <a:buFontTx/>
              <a:buNone/>
            </a:pPr>
            <a:endParaRPr lang="en-GB" altLang="en-US" sz="1800" dirty="0">
              <a:solidFill>
                <a:srgbClr val="000066"/>
              </a:solidFill>
            </a:endParaRPr>
          </a:p>
          <a:p>
            <a:pPr marL="228600" indent="-228600" eaLnBrk="1" hangingPunct="1">
              <a:lnSpc>
                <a:spcPct val="80000"/>
              </a:lnSpc>
              <a:spcBef>
                <a:spcPct val="30000"/>
              </a:spcBef>
            </a:pPr>
            <a:endParaRPr lang="en-GB" altLang="en-US" sz="1800" dirty="0">
              <a:solidFill>
                <a:srgbClr val="000066"/>
              </a:solidFill>
            </a:endParaRPr>
          </a:p>
          <a:p>
            <a:pPr marL="228600" indent="-228600" eaLnBrk="1" hangingPunct="1">
              <a:lnSpc>
                <a:spcPct val="80000"/>
              </a:lnSpc>
              <a:spcBef>
                <a:spcPct val="30000"/>
              </a:spcBef>
              <a:buFontTx/>
              <a:buNone/>
            </a:pPr>
            <a:endParaRPr lang="en-GB" altLang="en-US" sz="1800" dirty="0">
              <a:solidFill>
                <a:srgbClr val="000066"/>
              </a:solidFill>
            </a:endParaRPr>
          </a:p>
        </p:txBody>
      </p:sp>
      <p:sp>
        <p:nvSpPr>
          <p:cNvPr id="2765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02F8D00-1EB9-4AD4-8979-B1F56F6699C0}" type="slidenum">
              <a:rPr lang="en-GB" altLang="en-US" b="0"/>
              <a:pPr eaLnBrk="1" hangingPunct="1"/>
              <a:t>17</a:t>
            </a:fld>
            <a:endParaRPr lang="en-GB" altLang="en-US" b="0"/>
          </a:p>
        </p:txBody>
      </p:sp>
      <p:sp>
        <p:nvSpPr>
          <p:cNvPr id="3" name="Tekstiruutu 2">
            <a:extLst>
              <a:ext uri="{FF2B5EF4-FFF2-40B4-BE49-F238E27FC236}">
                <a16:creationId xmlns:a16="http://schemas.microsoft.com/office/drawing/2014/main" id="{76DEA375-4C57-3FE9-0831-BEBC6C943ED9}"/>
              </a:ext>
            </a:extLst>
          </p:cNvPr>
          <p:cNvSpPr txBox="1"/>
          <p:nvPr/>
        </p:nvSpPr>
        <p:spPr>
          <a:xfrm>
            <a:off x="342900" y="572245"/>
            <a:ext cx="8147050" cy="1169551"/>
          </a:xfrm>
          <a:prstGeom prst="rect">
            <a:avLst/>
          </a:prstGeom>
          <a:solidFill>
            <a:schemeClr val="accent1"/>
          </a:solidFill>
        </p:spPr>
        <p:txBody>
          <a:bodyPr wrap="square" rtlCol="0">
            <a:spAutoFit/>
          </a:bodyPr>
          <a:lstStyle/>
          <a:p>
            <a:r>
              <a:rPr lang="en-GB" altLang="en-US" sz="1400" b="1" dirty="0"/>
              <a:t>1. </a:t>
            </a:r>
            <a:r>
              <a:rPr lang="en-US" sz="1400" dirty="0">
                <a:solidFill>
                  <a:srgbClr val="000000"/>
                </a:solidFill>
                <a:cs typeface="Arial"/>
              </a:rPr>
              <a:t>How can climate change adaptation (CCA) be strengthened and integrated across different sectors (urban planning, transport, housing etc.) within city strategies, including setting appropriate and measurable targets?</a:t>
            </a:r>
            <a:br>
              <a:rPr lang="en-US" sz="1400" dirty="0">
                <a:solidFill>
                  <a:srgbClr val="000000"/>
                </a:solidFill>
                <a:cs typeface="Arial"/>
              </a:rPr>
            </a:br>
            <a:r>
              <a:rPr lang="en-US" sz="1400" dirty="0">
                <a:solidFill>
                  <a:srgbClr val="000000"/>
                </a:solidFill>
                <a:cs typeface="Arial"/>
              </a:rPr>
              <a:t>2. </a:t>
            </a:r>
            <a:r>
              <a:rPr lang="en-US" sz="1400" dirty="0">
                <a:cs typeface="Arial"/>
              </a:rPr>
              <a:t>How </a:t>
            </a:r>
            <a:r>
              <a:rPr lang="en-US" sz="1400" dirty="0">
                <a:ea typeface="+mn-lt"/>
                <a:cs typeface="+mn-lt"/>
              </a:rPr>
              <a:t>to make implementation more effective by using target indicators</a:t>
            </a:r>
            <a:r>
              <a:rPr lang="en-US" sz="1400" dirty="0">
                <a:cs typeface="Arial"/>
              </a:rPr>
              <a:t>? Concrete examples from other cities?</a:t>
            </a:r>
            <a:endParaRPr lang="fi-FI"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800" b="0">
              <a:solidFill>
                <a:schemeClr val="bg1"/>
              </a:solidFill>
              <a:ea typeface="MS PGothic" panose="020B0600070205080204" pitchFamily="34" charset="-128"/>
              <a:cs typeface="Arial" panose="020B0604020202020204" pitchFamily="34" charset="0"/>
            </a:endParaRPr>
          </a:p>
        </p:txBody>
      </p:sp>
      <p:sp>
        <p:nvSpPr>
          <p:cNvPr id="28675" name="Rectangle 4"/>
          <p:cNvSpPr>
            <a:spLocks noGrp="1" noChangeArrowheads="1"/>
          </p:cNvSpPr>
          <p:nvPr>
            <p:ph type="title"/>
          </p:nvPr>
        </p:nvSpPr>
        <p:spPr>
          <a:xfrm>
            <a:off x="179164" y="663575"/>
            <a:ext cx="8785671" cy="891716"/>
          </a:xfrm>
        </p:spPr>
        <p:txBody>
          <a:bodyPr/>
          <a:lstStyle/>
          <a:p>
            <a:pPr lvl="0" algn="l"/>
            <a:r>
              <a:rPr lang="en-US" altLang="en-US" sz="2800" b="1" dirty="0"/>
              <a:t>2/ </a:t>
            </a:r>
            <a:r>
              <a:rPr lang="en-US" sz="2800" b="1" kern="0" dirty="0"/>
              <a:t>Increasing breadth &amp; depth of stakeholder involvement</a:t>
            </a:r>
            <a:br>
              <a:rPr lang="en-US" sz="2800" b="1" kern="0" dirty="0"/>
            </a:br>
            <a:br>
              <a:rPr lang="en-US" sz="2800" b="1" kern="0" dirty="0"/>
            </a:br>
            <a:br>
              <a:rPr lang="en-US" sz="1600" dirty="0">
                <a:solidFill>
                  <a:srgbClr val="000000"/>
                </a:solidFill>
                <a:cs typeface="Arial"/>
              </a:rPr>
            </a:br>
            <a:endParaRPr lang="en-GB" altLang="en-US" sz="1600" dirty="0">
              <a:solidFill>
                <a:srgbClr val="CC0000"/>
              </a:solidFill>
            </a:endParaRPr>
          </a:p>
        </p:txBody>
      </p:sp>
      <p:sp>
        <p:nvSpPr>
          <p:cNvPr id="28676" name="Rectangle 6"/>
          <p:cNvSpPr>
            <a:spLocks noGrp="1" noChangeArrowheads="1"/>
          </p:cNvSpPr>
          <p:nvPr>
            <p:ph type="body" sz="half" idx="1"/>
          </p:nvPr>
        </p:nvSpPr>
        <p:spPr>
          <a:xfrm>
            <a:off x="0" y="2476072"/>
            <a:ext cx="8868630" cy="4007278"/>
          </a:xfrm>
        </p:spPr>
        <p:txBody>
          <a:bodyPr/>
          <a:lstStyle/>
          <a:p>
            <a:pPr marL="0" indent="0" eaLnBrk="1" hangingPunct="1">
              <a:lnSpc>
                <a:spcPct val="80000"/>
              </a:lnSpc>
              <a:spcBef>
                <a:spcPct val="30000"/>
              </a:spcBef>
              <a:buNone/>
            </a:pPr>
            <a:r>
              <a:rPr lang="en-US" altLang="en-US" sz="1800" b="1" dirty="0">
                <a:solidFill>
                  <a:schemeClr val="tx2"/>
                </a:solidFill>
              </a:rPr>
              <a:t> </a:t>
            </a:r>
            <a:r>
              <a:rPr lang="en-US" altLang="en-US" sz="1800" dirty="0">
                <a:solidFill>
                  <a:schemeClr val="tx2"/>
                </a:solidFill>
              </a:rPr>
              <a:t>   </a:t>
            </a:r>
            <a:r>
              <a:rPr lang="en-US" altLang="en-US" sz="1800" dirty="0">
                <a:solidFill>
                  <a:srgbClr val="0070C0"/>
                </a:solidFill>
              </a:rPr>
              <a:t>State-of-play: </a:t>
            </a:r>
          </a:p>
          <a:p>
            <a:pPr eaLnBrk="1" hangingPunct="1">
              <a:lnSpc>
                <a:spcPct val="80000"/>
              </a:lnSpc>
              <a:spcBef>
                <a:spcPct val="30000"/>
              </a:spcBef>
            </a:pPr>
            <a:r>
              <a:rPr lang="en-US" altLang="en-US" sz="1400" dirty="0">
                <a:solidFill>
                  <a:srgbClr val="0070C0"/>
                </a:solidFill>
              </a:rPr>
              <a:t>Climate Team for the companies (climate change mitigation; networking, knowledge sharing…)</a:t>
            </a:r>
          </a:p>
          <a:p>
            <a:pPr eaLnBrk="1" hangingPunct="1">
              <a:lnSpc>
                <a:spcPct val="80000"/>
              </a:lnSpc>
              <a:spcBef>
                <a:spcPct val="30000"/>
              </a:spcBef>
            </a:pPr>
            <a:r>
              <a:rPr lang="en-US" altLang="en-US" sz="1400" dirty="0">
                <a:solidFill>
                  <a:srgbClr val="0070C0"/>
                </a:solidFill>
              </a:rPr>
              <a:t>Climate Action Cards for the companies</a:t>
            </a:r>
          </a:p>
          <a:p>
            <a:pPr eaLnBrk="1" hangingPunct="1">
              <a:lnSpc>
                <a:spcPct val="80000"/>
              </a:lnSpc>
              <a:spcBef>
                <a:spcPct val="30000"/>
              </a:spcBef>
            </a:pPr>
            <a:r>
              <a:rPr lang="en-US" altLang="en-US" sz="1400" dirty="0">
                <a:solidFill>
                  <a:srgbClr val="0070C0"/>
                </a:solidFill>
              </a:rPr>
              <a:t>Climate action groups (incl. CCA)</a:t>
            </a:r>
          </a:p>
          <a:p>
            <a:pPr eaLnBrk="1" hangingPunct="1">
              <a:lnSpc>
                <a:spcPct val="80000"/>
              </a:lnSpc>
              <a:spcBef>
                <a:spcPct val="30000"/>
              </a:spcBef>
            </a:pPr>
            <a:r>
              <a:rPr lang="en-US" altLang="en-US" sz="1400" dirty="0">
                <a:solidFill>
                  <a:srgbClr val="0070C0"/>
                </a:solidFill>
              </a:rPr>
              <a:t>Good cooperation with the Universities </a:t>
            </a:r>
          </a:p>
          <a:p>
            <a:pPr marL="0" indent="0" eaLnBrk="1" hangingPunct="1">
              <a:lnSpc>
                <a:spcPct val="80000"/>
              </a:lnSpc>
              <a:spcBef>
                <a:spcPct val="30000"/>
              </a:spcBef>
              <a:buNone/>
            </a:pPr>
            <a:endParaRPr lang="en-US" altLang="en-US" sz="1800" dirty="0">
              <a:solidFill>
                <a:schemeClr val="tx2"/>
              </a:solidFill>
            </a:endParaRPr>
          </a:p>
          <a:p>
            <a:pPr marL="0" indent="0" eaLnBrk="1" hangingPunct="1">
              <a:lnSpc>
                <a:spcPct val="80000"/>
              </a:lnSpc>
              <a:spcBef>
                <a:spcPct val="30000"/>
              </a:spcBef>
              <a:buNone/>
            </a:pPr>
            <a:r>
              <a:rPr lang="en-US" altLang="en-US" sz="1800" dirty="0">
                <a:solidFill>
                  <a:schemeClr val="tx2"/>
                </a:solidFill>
              </a:rPr>
              <a:t>    Bottlenecks:</a:t>
            </a:r>
          </a:p>
          <a:p>
            <a:pPr eaLnBrk="1" hangingPunct="1">
              <a:lnSpc>
                <a:spcPct val="80000"/>
              </a:lnSpc>
              <a:spcBef>
                <a:spcPct val="30000"/>
              </a:spcBef>
            </a:pPr>
            <a:r>
              <a:rPr lang="en-US" sz="1400" dirty="0"/>
              <a:t>How to capture residents’ attention and engage them in the adaptation work?</a:t>
            </a:r>
          </a:p>
          <a:p>
            <a:pPr eaLnBrk="1" hangingPunct="1">
              <a:lnSpc>
                <a:spcPct val="80000"/>
              </a:lnSpc>
              <a:spcBef>
                <a:spcPct val="30000"/>
              </a:spcBef>
            </a:pPr>
            <a:r>
              <a:rPr lang="en-US" altLang="en-US" sz="1400" dirty="0">
                <a:solidFill>
                  <a:schemeClr val="tx2"/>
                </a:solidFill>
              </a:rPr>
              <a:t>How will different stakeholders understand the urgency and the meaning of CCA?</a:t>
            </a:r>
          </a:p>
          <a:p>
            <a:pPr eaLnBrk="1" hangingPunct="1">
              <a:lnSpc>
                <a:spcPct val="80000"/>
              </a:lnSpc>
              <a:spcBef>
                <a:spcPct val="30000"/>
              </a:spcBef>
            </a:pPr>
            <a:r>
              <a:rPr lang="en-US" altLang="en-US" sz="1400" dirty="0">
                <a:solidFill>
                  <a:schemeClr val="tx2"/>
                </a:solidFill>
              </a:rPr>
              <a:t>What would be the most appropriate and rewarding ways to participate?</a:t>
            </a:r>
          </a:p>
          <a:p>
            <a:pPr marL="0" indent="0" eaLnBrk="1" hangingPunct="1">
              <a:lnSpc>
                <a:spcPct val="80000"/>
              </a:lnSpc>
              <a:spcBef>
                <a:spcPct val="30000"/>
              </a:spcBef>
              <a:buNone/>
            </a:pPr>
            <a:endParaRPr lang="en-US" altLang="en-US" sz="1800" dirty="0">
              <a:solidFill>
                <a:schemeClr val="tx2"/>
              </a:solidFill>
            </a:endParaRPr>
          </a:p>
          <a:p>
            <a:pPr marL="0" indent="0" eaLnBrk="1" hangingPunct="1">
              <a:lnSpc>
                <a:spcPct val="80000"/>
              </a:lnSpc>
              <a:spcBef>
                <a:spcPct val="30000"/>
              </a:spcBef>
              <a:buNone/>
            </a:pPr>
            <a:r>
              <a:rPr lang="en-US" altLang="en-US" sz="1800" dirty="0">
                <a:solidFill>
                  <a:srgbClr val="00B050"/>
                </a:solidFill>
              </a:rPr>
              <a:t>    Planned ways forward (if any planned at the moment): </a:t>
            </a:r>
          </a:p>
          <a:p>
            <a:pPr eaLnBrk="1" hangingPunct="1">
              <a:lnSpc>
                <a:spcPct val="80000"/>
              </a:lnSpc>
              <a:spcBef>
                <a:spcPct val="30000"/>
              </a:spcBef>
            </a:pPr>
            <a:r>
              <a:rPr lang="en-US" altLang="en-US" sz="1400" dirty="0">
                <a:solidFill>
                  <a:srgbClr val="00B050"/>
                </a:solidFill>
              </a:rPr>
              <a:t>Engaging stakeholders in projects relevant to CCA</a:t>
            </a:r>
          </a:p>
          <a:p>
            <a:pPr eaLnBrk="1" hangingPunct="1">
              <a:lnSpc>
                <a:spcPct val="80000"/>
              </a:lnSpc>
              <a:spcBef>
                <a:spcPct val="30000"/>
              </a:spcBef>
            </a:pPr>
            <a:r>
              <a:rPr lang="en-US" altLang="en-US" sz="1400" dirty="0">
                <a:solidFill>
                  <a:srgbClr val="00B050"/>
                </a:solidFill>
              </a:rPr>
              <a:t>Linking engagement work to climate adaptation</a:t>
            </a:r>
          </a:p>
          <a:p>
            <a:pPr marL="0" indent="0" eaLnBrk="1" hangingPunct="1">
              <a:lnSpc>
                <a:spcPct val="80000"/>
              </a:lnSpc>
              <a:spcBef>
                <a:spcPct val="30000"/>
              </a:spcBef>
              <a:buNone/>
            </a:pPr>
            <a:endParaRPr lang="en-US" altLang="en-US" sz="1800" dirty="0">
              <a:solidFill>
                <a:schemeClr val="tx2"/>
              </a:solidFill>
            </a:endParaRPr>
          </a:p>
          <a:p>
            <a:pPr marL="228600" indent="-228600" algn="just" eaLnBrk="1" hangingPunct="1">
              <a:lnSpc>
                <a:spcPct val="80000"/>
              </a:lnSpc>
              <a:spcBef>
                <a:spcPct val="30000"/>
              </a:spcBef>
              <a:buFontTx/>
              <a:buNone/>
            </a:pPr>
            <a:endParaRPr lang="en-US" altLang="en-US" sz="1800" i="1" dirty="0">
              <a:solidFill>
                <a:schemeClr val="tx2"/>
              </a:solidFill>
            </a:endParaRPr>
          </a:p>
          <a:p>
            <a:pPr marL="228600" indent="-228600" algn="just" eaLnBrk="1" hangingPunct="1">
              <a:lnSpc>
                <a:spcPct val="80000"/>
              </a:lnSpc>
              <a:spcBef>
                <a:spcPct val="30000"/>
              </a:spcBef>
              <a:buFontTx/>
              <a:buNone/>
            </a:pPr>
            <a:endParaRPr lang="en-US" altLang="en-US" sz="1800" i="1" dirty="0">
              <a:solidFill>
                <a:schemeClr val="tx2"/>
              </a:solidFill>
            </a:endParaRPr>
          </a:p>
          <a:p>
            <a:pPr marL="228600" indent="-228600" eaLnBrk="1" hangingPunct="1">
              <a:lnSpc>
                <a:spcPct val="80000"/>
              </a:lnSpc>
              <a:spcBef>
                <a:spcPct val="30000"/>
              </a:spcBef>
            </a:pPr>
            <a:endParaRPr lang="en-GB" altLang="en-US" sz="1800" dirty="0">
              <a:solidFill>
                <a:srgbClr val="000066"/>
              </a:solidFill>
            </a:endParaRPr>
          </a:p>
          <a:p>
            <a:pPr marL="228600" indent="-228600" eaLnBrk="1" hangingPunct="1">
              <a:lnSpc>
                <a:spcPct val="80000"/>
              </a:lnSpc>
              <a:spcBef>
                <a:spcPct val="30000"/>
              </a:spcBef>
            </a:pPr>
            <a:endParaRPr lang="en-GB" altLang="en-US" sz="1800" dirty="0">
              <a:solidFill>
                <a:srgbClr val="000066"/>
              </a:solidFill>
            </a:endParaRPr>
          </a:p>
          <a:p>
            <a:pPr marL="228600" indent="-228600" eaLnBrk="1" hangingPunct="1">
              <a:lnSpc>
                <a:spcPct val="80000"/>
              </a:lnSpc>
              <a:spcBef>
                <a:spcPct val="30000"/>
              </a:spcBef>
            </a:pPr>
            <a:endParaRPr lang="en-GB" altLang="en-US" sz="1800" dirty="0">
              <a:solidFill>
                <a:srgbClr val="000066"/>
              </a:solidFill>
            </a:endParaRPr>
          </a:p>
          <a:p>
            <a:pPr marL="228600" indent="-228600" eaLnBrk="1" hangingPunct="1">
              <a:lnSpc>
                <a:spcPct val="80000"/>
              </a:lnSpc>
              <a:spcBef>
                <a:spcPct val="30000"/>
              </a:spcBef>
              <a:buFontTx/>
              <a:buNone/>
            </a:pPr>
            <a:endParaRPr lang="en-GB" altLang="en-US" sz="1800" dirty="0">
              <a:solidFill>
                <a:srgbClr val="000066"/>
              </a:solidFill>
            </a:endParaRPr>
          </a:p>
          <a:p>
            <a:pPr marL="228600" indent="-228600" eaLnBrk="1" hangingPunct="1">
              <a:lnSpc>
                <a:spcPct val="80000"/>
              </a:lnSpc>
              <a:spcBef>
                <a:spcPct val="30000"/>
              </a:spcBef>
            </a:pPr>
            <a:endParaRPr lang="en-GB" altLang="en-US" sz="1800" dirty="0">
              <a:solidFill>
                <a:srgbClr val="000066"/>
              </a:solidFill>
            </a:endParaRPr>
          </a:p>
          <a:p>
            <a:pPr marL="228600" indent="-228600" eaLnBrk="1" hangingPunct="1">
              <a:lnSpc>
                <a:spcPct val="80000"/>
              </a:lnSpc>
              <a:spcBef>
                <a:spcPct val="30000"/>
              </a:spcBef>
              <a:buFontTx/>
              <a:buNone/>
            </a:pPr>
            <a:endParaRPr lang="en-GB" altLang="en-US" sz="1800" dirty="0">
              <a:solidFill>
                <a:srgbClr val="000066"/>
              </a:solidFill>
            </a:endParaRPr>
          </a:p>
        </p:txBody>
      </p:sp>
      <p:sp>
        <p:nvSpPr>
          <p:cNvPr id="2867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72DB231-F33D-494D-B8CF-15AC2AF1957B}" type="slidenum">
              <a:rPr lang="en-GB" altLang="en-US" b="0"/>
              <a:pPr eaLnBrk="1" hangingPunct="1"/>
              <a:t>18</a:t>
            </a:fld>
            <a:endParaRPr lang="en-GB" altLang="en-US" b="0"/>
          </a:p>
        </p:txBody>
      </p:sp>
      <p:sp>
        <p:nvSpPr>
          <p:cNvPr id="3" name="Tekstiruutu 2">
            <a:extLst>
              <a:ext uri="{FF2B5EF4-FFF2-40B4-BE49-F238E27FC236}">
                <a16:creationId xmlns:a16="http://schemas.microsoft.com/office/drawing/2014/main" id="{AC12D332-0CDB-0E65-B95A-23E20BB034FD}"/>
              </a:ext>
            </a:extLst>
          </p:cNvPr>
          <p:cNvSpPr txBox="1"/>
          <p:nvPr/>
        </p:nvSpPr>
        <p:spPr>
          <a:xfrm>
            <a:off x="102870" y="1125280"/>
            <a:ext cx="8663940" cy="1200329"/>
          </a:xfrm>
          <a:prstGeom prst="rect">
            <a:avLst/>
          </a:prstGeom>
          <a:solidFill>
            <a:schemeClr val="accent1"/>
          </a:solidFill>
        </p:spPr>
        <p:txBody>
          <a:bodyPr wrap="square" rtlCol="0">
            <a:spAutoFit/>
          </a:bodyPr>
          <a:lstStyle/>
          <a:p>
            <a:r>
              <a:rPr lang="en-US" sz="1800" b="1" dirty="0"/>
              <a:t>1. </a:t>
            </a:r>
            <a:r>
              <a:rPr lang="en-US" sz="1800" dirty="0">
                <a:solidFill>
                  <a:srgbClr val="000000"/>
                </a:solidFill>
              </a:rPr>
              <a:t>How can stakeholder participation, particularly that of young people, be more effectively integrated into climate change adaptation (CCA) efforts?</a:t>
            </a:r>
            <a:br>
              <a:rPr lang="en-US" sz="1800" dirty="0">
                <a:solidFill>
                  <a:srgbClr val="000000"/>
                </a:solidFill>
                <a:cs typeface="Arial"/>
              </a:rPr>
            </a:br>
            <a:r>
              <a:rPr lang="en-US" sz="1800" dirty="0">
                <a:solidFill>
                  <a:srgbClr val="000000"/>
                </a:solidFill>
                <a:cs typeface="Arial"/>
              </a:rPr>
              <a:t>2.</a:t>
            </a:r>
            <a:r>
              <a:rPr lang="en-US" sz="1800" dirty="0">
                <a:solidFill>
                  <a:srgbClr val="000000"/>
                </a:solidFill>
              </a:rPr>
              <a:t>How can Turku enhance long-term cooperation with key actors, such as businesses, to strengthen adaptation efforts beyond single projects?</a:t>
            </a:r>
            <a:endParaRPr lang="fi-F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800" b="0">
              <a:solidFill>
                <a:schemeClr val="bg1"/>
              </a:solidFill>
              <a:ea typeface="MS PGothic" panose="020B0600070205080204" pitchFamily="34" charset="-128"/>
              <a:cs typeface="Arial" panose="020B0604020202020204" pitchFamily="34" charset="0"/>
            </a:endParaRPr>
          </a:p>
        </p:txBody>
      </p:sp>
      <p:sp>
        <p:nvSpPr>
          <p:cNvPr id="26627" name="Rectangle 4"/>
          <p:cNvSpPr>
            <a:spLocks noGrp="1" noChangeArrowheads="1"/>
          </p:cNvSpPr>
          <p:nvPr>
            <p:ph type="title"/>
          </p:nvPr>
        </p:nvSpPr>
        <p:spPr>
          <a:xfrm>
            <a:off x="107950" y="116632"/>
            <a:ext cx="8784530" cy="546943"/>
          </a:xfrm>
        </p:spPr>
        <p:txBody>
          <a:bodyPr/>
          <a:lstStyle/>
          <a:p>
            <a:pPr algn="l" eaLnBrk="1" hangingPunct="1"/>
            <a:r>
              <a:rPr lang="en-GB" altLang="en-US" sz="2800" b="1">
                <a:solidFill>
                  <a:srgbClr val="000066"/>
                </a:solidFill>
              </a:rPr>
              <a:t>Ways Forward</a:t>
            </a:r>
            <a:endParaRPr lang="en-GB" altLang="en-US" sz="2800">
              <a:solidFill>
                <a:srgbClr val="000066"/>
              </a:solidFill>
            </a:endParaRPr>
          </a:p>
        </p:txBody>
      </p:sp>
      <p:sp>
        <p:nvSpPr>
          <p:cNvPr id="21508" name="Rectangle 6"/>
          <p:cNvSpPr>
            <a:spLocks noGrp="1" noChangeArrowheads="1"/>
          </p:cNvSpPr>
          <p:nvPr>
            <p:ph type="body" sz="half" idx="1"/>
          </p:nvPr>
        </p:nvSpPr>
        <p:spPr>
          <a:xfrm>
            <a:off x="107950" y="836712"/>
            <a:ext cx="8784976" cy="5689291"/>
          </a:xfrm>
        </p:spPr>
        <p:txBody>
          <a:bodyPr/>
          <a:lstStyle/>
          <a:p>
            <a:pPr eaLnBrk="1" hangingPunct="1">
              <a:buFontTx/>
              <a:buNone/>
              <a:defRPr/>
            </a:pPr>
            <a:r>
              <a:rPr lang="en-GB" sz="1600" dirty="0">
                <a:solidFill>
                  <a:srgbClr val="000066"/>
                </a:solidFill>
              </a:rPr>
              <a:t>For more effective TI4CR process according to the suggested steps in the Case study report and the peer-discussion, the following “Ways forward” are feasible in the territory:</a:t>
            </a:r>
          </a:p>
          <a:p>
            <a:pPr eaLnBrk="1" hangingPunct="1">
              <a:buFontTx/>
              <a:buNone/>
              <a:defRPr/>
            </a:pPr>
            <a:endParaRPr lang="en-GB" sz="1600" dirty="0">
              <a:solidFill>
                <a:srgbClr val="000066"/>
              </a:solidFill>
            </a:endParaRPr>
          </a:p>
          <a:p>
            <a:pPr eaLnBrk="1" hangingPunct="1">
              <a:buFontTx/>
              <a:buNone/>
              <a:defRPr/>
            </a:pPr>
            <a:endParaRPr lang="en-GB" sz="800" dirty="0">
              <a:solidFill>
                <a:srgbClr val="000066"/>
              </a:solidFill>
            </a:endParaRPr>
          </a:p>
          <a:p>
            <a:pPr marL="0" indent="0" eaLnBrk="1" hangingPunct="1">
              <a:defRPr/>
            </a:pPr>
            <a:r>
              <a:rPr lang="en-GB" sz="2000" dirty="0">
                <a:solidFill>
                  <a:srgbClr val="000066"/>
                </a:solidFill>
              </a:rPr>
              <a:t> </a:t>
            </a:r>
            <a:r>
              <a:rPr lang="en-GB" sz="2000" b="1" dirty="0">
                <a:solidFill>
                  <a:schemeClr val="accent4"/>
                </a:solidFill>
              </a:rPr>
              <a:t>Directionality:</a:t>
            </a:r>
          </a:p>
          <a:p>
            <a:pPr lvl="1" eaLnBrk="1" hangingPunct="1">
              <a:lnSpc>
                <a:spcPct val="80000"/>
              </a:lnSpc>
              <a:spcBef>
                <a:spcPct val="30000"/>
              </a:spcBef>
              <a:buFont typeface="Courier New" panose="02070309020205020404" pitchFamily="49" charset="0"/>
              <a:buChar char="o"/>
            </a:pPr>
            <a:r>
              <a:rPr lang="en-GB" altLang="en-US" sz="2000" dirty="0">
                <a:solidFill>
                  <a:srgbClr val="00B050"/>
                </a:solidFill>
              </a:rPr>
              <a:t>Participating in national process and discussions regarding target-setting and CCA indicators</a:t>
            </a:r>
          </a:p>
          <a:p>
            <a:pPr lvl="1" eaLnBrk="1" hangingPunct="1">
              <a:lnSpc>
                <a:spcPct val="80000"/>
              </a:lnSpc>
              <a:spcBef>
                <a:spcPct val="30000"/>
              </a:spcBef>
              <a:buFont typeface="Courier New" panose="02070309020205020404" pitchFamily="49" charset="0"/>
              <a:buChar char="o"/>
            </a:pPr>
            <a:r>
              <a:rPr lang="en-GB" altLang="en-US" sz="2000" dirty="0">
                <a:solidFill>
                  <a:srgbClr val="00B050"/>
                </a:solidFill>
              </a:rPr>
              <a:t>Updating the Turku Climate Plan in 2025; a bigger emphasis to CCA</a:t>
            </a:r>
          </a:p>
          <a:p>
            <a:pPr lvl="1" eaLnBrk="1" hangingPunct="1">
              <a:lnSpc>
                <a:spcPct val="80000"/>
              </a:lnSpc>
              <a:spcBef>
                <a:spcPct val="30000"/>
              </a:spcBef>
              <a:buFont typeface="Courier New" panose="02070309020205020404" pitchFamily="49" charset="0"/>
              <a:buChar char="o"/>
            </a:pPr>
            <a:r>
              <a:rPr lang="en-GB" altLang="en-US" sz="2000" dirty="0">
                <a:solidFill>
                  <a:srgbClr val="00B050"/>
                </a:solidFill>
              </a:rPr>
              <a:t>City-region cooperation</a:t>
            </a:r>
          </a:p>
          <a:p>
            <a:pPr marL="0" indent="0" eaLnBrk="1" hangingPunct="1">
              <a:buNone/>
              <a:defRPr/>
            </a:pPr>
            <a:endParaRPr lang="en-US" sz="1600" dirty="0">
              <a:solidFill>
                <a:schemeClr val="accent4"/>
              </a:solidFill>
            </a:endParaRPr>
          </a:p>
          <a:p>
            <a:pPr marL="0" indent="0" eaLnBrk="1" hangingPunct="1">
              <a:buNone/>
              <a:defRPr/>
            </a:pPr>
            <a:endParaRPr lang="en-US" sz="1600" dirty="0">
              <a:solidFill>
                <a:schemeClr val="accent4"/>
              </a:solidFill>
            </a:endParaRPr>
          </a:p>
          <a:p>
            <a:pPr marL="0" indent="0" eaLnBrk="1" hangingPunct="1">
              <a:defRPr/>
            </a:pPr>
            <a:r>
              <a:rPr lang="en-US" sz="2000" dirty="0">
                <a:solidFill>
                  <a:srgbClr val="000066"/>
                </a:solidFill>
              </a:rPr>
              <a:t> </a:t>
            </a:r>
            <a:r>
              <a:rPr lang="en-US" sz="2000" b="1" dirty="0">
                <a:solidFill>
                  <a:srgbClr val="000066"/>
                </a:solidFill>
              </a:rPr>
              <a:t> </a:t>
            </a:r>
            <a:r>
              <a:rPr lang="en-US" sz="2000" b="1" dirty="0">
                <a:solidFill>
                  <a:schemeClr val="tx2"/>
                </a:solidFill>
              </a:rPr>
              <a:t>Increasing breadth and depth of stakeholder involvement: </a:t>
            </a:r>
            <a:endParaRPr lang="en-US" sz="1600" dirty="0">
              <a:solidFill>
                <a:schemeClr val="tx2"/>
              </a:solidFill>
            </a:endParaRPr>
          </a:p>
          <a:p>
            <a:pPr lvl="1" eaLnBrk="1" hangingPunct="1">
              <a:lnSpc>
                <a:spcPct val="80000"/>
              </a:lnSpc>
              <a:spcBef>
                <a:spcPct val="30000"/>
              </a:spcBef>
              <a:buFont typeface="Courier New" panose="02070309020205020404" pitchFamily="49" charset="0"/>
              <a:buChar char="o"/>
            </a:pPr>
            <a:r>
              <a:rPr lang="en-US" altLang="en-US" sz="2000" dirty="0">
                <a:solidFill>
                  <a:srgbClr val="00B050"/>
                </a:solidFill>
              </a:rPr>
              <a:t>Engaging stakeholders in projects relevant to CCA</a:t>
            </a:r>
          </a:p>
          <a:p>
            <a:pPr lvl="1" eaLnBrk="1" hangingPunct="1">
              <a:lnSpc>
                <a:spcPct val="80000"/>
              </a:lnSpc>
              <a:spcBef>
                <a:spcPct val="30000"/>
              </a:spcBef>
              <a:buFont typeface="Courier New" panose="02070309020205020404" pitchFamily="49" charset="0"/>
              <a:buChar char="o"/>
            </a:pPr>
            <a:r>
              <a:rPr lang="en-US" altLang="en-US" sz="2000" dirty="0">
                <a:solidFill>
                  <a:srgbClr val="00B050"/>
                </a:solidFill>
              </a:rPr>
              <a:t>Linking engagement work to climate adaptation</a:t>
            </a:r>
          </a:p>
          <a:p>
            <a:pPr marL="0" indent="0" eaLnBrk="1" hangingPunct="1">
              <a:buNone/>
              <a:defRPr/>
            </a:pPr>
            <a:endParaRPr lang="en-US" sz="2000" dirty="0">
              <a:solidFill>
                <a:schemeClr val="tx2"/>
              </a:solidFill>
            </a:endParaRPr>
          </a:p>
          <a:p>
            <a:pPr marL="0" indent="0" eaLnBrk="1" hangingPunct="1">
              <a:buNone/>
              <a:defRPr/>
            </a:pPr>
            <a:endParaRPr lang="en-GB" sz="2000" dirty="0">
              <a:solidFill>
                <a:srgbClr val="002060"/>
              </a:solidFill>
            </a:endParaRPr>
          </a:p>
          <a:p>
            <a:pPr lvl="1" eaLnBrk="1" hangingPunct="1">
              <a:buFontTx/>
              <a:buNone/>
              <a:defRPr/>
            </a:pPr>
            <a:endParaRPr lang="en-GB" sz="2000" dirty="0">
              <a:solidFill>
                <a:schemeClr val="accent2"/>
              </a:solidFill>
            </a:endParaRPr>
          </a:p>
        </p:txBody>
      </p:sp>
      <p:sp>
        <p:nvSpPr>
          <p:cNvPr id="2663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6D71DDA-A4EF-4E60-B376-637F4804C58E}" type="slidenum">
              <a:rPr lang="en-GB" altLang="en-US" b="0"/>
              <a:pPr eaLnBrk="1" hangingPunct="1"/>
              <a:t>19</a:t>
            </a:fld>
            <a:endParaRPr lang="en-GB" altLang="en-US"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C26908-2A4A-4D46-A4C4-2BEE06DFD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4628" y="2784077"/>
            <a:ext cx="1676485" cy="2919096"/>
          </a:xfrm>
          <a:prstGeom prst="rect">
            <a:avLst/>
          </a:prstGeom>
        </p:spPr>
      </p:pic>
      <p:sp>
        <p:nvSpPr>
          <p:cNvPr id="6" name="Text Placeholder 5"/>
          <p:cNvSpPr>
            <a:spLocks noGrp="1"/>
          </p:cNvSpPr>
          <p:nvPr>
            <p:ph type="body" sz="quarter" idx="12"/>
          </p:nvPr>
        </p:nvSpPr>
        <p:spPr>
          <a:xfrm>
            <a:off x="3575407" y="1799824"/>
            <a:ext cx="3878709" cy="3621601"/>
          </a:xfrm>
        </p:spPr>
        <p:txBody>
          <a:bodyPr vert="horz" lIns="0" tIns="0" rIns="0" bIns="0" rtlCol="0" anchor="t">
            <a:noAutofit/>
          </a:bodyPr>
          <a:lstStyle/>
          <a:p>
            <a:pPr marL="298133" indent="-285274">
              <a:lnSpc>
                <a:spcPct val="100000"/>
              </a:lnSpc>
              <a:spcAft>
                <a:spcPts val="900"/>
              </a:spcAft>
              <a:buFont typeface="Arial,Sans-Serif" panose="020B0604020202020204" pitchFamily="34" charset="0"/>
              <a:buChar char="•"/>
            </a:pPr>
            <a:r>
              <a:rPr lang="fi-FI" sz="1425" err="1"/>
              <a:t>Southwest</a:t>
            </a:r>
            <a:r>
              <a:rPr lang="fi-FI" sz="1425"/>
              <a:t> Finland is </a:t>
            </a:r>
            <a:r>
              <a:rPr lang="fi-FI" sz="1425" err="1"/>
              <a:t>Finland’s</a:t>
            </a:r>
            <a:r>
              <a:rPr lang="fi-FI" sz="1425"/>
              <a:t> </a:t>
            </a:r>
            <a:r>
              <a:rPr lang="fi-FI" sz="1425" err="1"/>
              <a:t>third</a:t>
            </a:r>
            <a:r>
              <a:rPr lang="fi-FI" sz="1425"/>
              <a:t> </a:t>
            </a:r>
            <a:r>
              <a:rPr lang="fi-FI" sz="1425" err="1"/>
              <a:t>most</a:t>
            </a:r>
            <a:r>
              <a:rPr lang="fi-FI" sz="1425"/>
              <a:t> </a:t>
            </a:r>
            <a:r>
              <a:rPr lang="fi-FI" sz="1425" err="1"/>
              <a:t>populous</a:t>
            </a:r>
            <a:r>
              <a:rPr lang="fi-FI" sz="1425"/>
              <a:t> </a:t>
            </a:r>
            <a:r>
              <a:rPr lang="fi-FI" sz="1425" err="1"/>
              <a:t>region</a:t>
            </a:r>
            <a:r>
              <a:rPr lang="fi-FI" sz="1425"/>
              <a:t>, </a:t>
            </a:r>
            <a:r>
              <a:rPr lang="fi-FI" sz="1425" err="1"/>
              <a:t>with</a:t>
            </a:r>
            <a:r>
              <a:rPr lang="fi-FI" sz="1425"/>
              <a:t> </a:t>
            </a:r>
            <a:r>
              <a:rPr lang="fi-FI" sz="1425" err="1"/>
              <a:t>nearly</a:t>
            </a:r>
            <a:r>
              <a:rPr lang="fi-FI" sz="1425"/>
              <a:t> 500,000 </a:t>
            </a:r>
            <a:r>
              <a:rPr lang="fi-FI" sz="1425" err="1"/>
              <a:t>inhabitants</a:t>
            </a:r>
            <a:endParaRPr lang="fi-FI" sz="1425"/>
          </a:p>
          <a:p>
            <a:pPr marL="298133" indent="-285274">
              <a:lnSpc>
                <a:spcPct val="100000"/>
              </a:lnSpc>
              <a:spcAft>
                <a:spcPts val="900"/>
              </a:spcAft>
              <a:buFont typeface="Arial,Sans-Serif" panose="020B0604020202020204" pitchFamily="34" charset="0"/>
              <a:buChar char="•"/>
            </a:pPr>
            <a:r>
              <a:rPr lang="fi-FI" sz="1425"/>
              <a:t>Turku is </a:t>
            </a:r>
            <a:r>
              <a:rPr lang="fi-FI" sz="1425" err="1"/>
              <a:t>the</a:t>
            </a:r>
            <a:r>
              <a:rPr lang="fi-FI" sz="1425"/>
              <a:t> capital of </a:t>
            </a:r>
            <a:r>
              <a:rPr lang="fi-FI" sz="1425" err="1"/>
              <a:t>the</a:t>
            </a:r>
            <a:r>
              <a:rPr lang="fi-FI" sz="1425"/>
              <a:t> </a:t>
            </a:r>
            <a:r>
              <a:rPr lang="fi-FI" sz="1425" err="1"/>
              <a:t>region</a:t>
            </a:r>
            <a:r>
              <a:rPr lang="fi-FI" sz="1425"/>
              <a:t>, and </a:t>
            </a:r>
            <a:r>
              <a:rPr lang="fi-FI" sz="1425" err="1"/>
              <a:t>also</a:t>
            </a:r>
            <a:r>
              <a:rPr lang="fi-FI" sz="1425"/>
              <a:t> a </a:t>
            </a:r>
            <a:r>
              <a:rPr lang="fi-FI" sz="1425" err="1"/>
              <a:t>former</a:t>
            </a:r>
            <a:r>
              <a:rPr lang="fi-FI" sz="1425"/>
              <a:t> capital and </a:t>
            </a:r>
            <a:r>
              <a:rPr lang="fi-FI" sz="1425" err="1"/>
              <a:t>the</a:t>
            </a:r>
            <a:r>
              <a:rPr lang="fi-FI" sz="1425"/>
              <a:t> </a:t>
            </a:r>
            <a:r>
              <a:rPr lang="fi-FI" sz="1425" err="1"/>
              <a:t>oldest</a:t>
            </a:r>
            <a:r>
              <a:rPr lang="fi-FI" sz="1425"/>
              <a:t> city in Finland (AD 1229)</a:t>
            </a:r>
            <a:endParaRPr lang="en-US" sz="1425"/>
          </a:p>
          <a:p>
            <a:pPr marL="298133" indent="-285274">
              <a:lnSpc>
                <a:spcPct val="100000"/>
              </a:lnSpc>
              <a:spcAft>
                <a:spcPts val="900"/>
              </a:spcAft>
              <a:buFont typeface="Arial,Sans-Serif" panose="020B0604020202020204" pitchFamily="34" charset="0"/>
              <a:buChar char="•"/>
            </a:pPr>
            <a:r>
              <a:rPr lang="en-US" sz="1425" b="1"/>
              <a:t>200,000 </a:t>
            </a:r>
            <a:r>
              <a:rPr lang="en-US" sz="1425"/>
              <a:t>residents in the City of Turku, </a:t>
            </a:r>
            <a:r>
              <a:rPr lang="en-US" sz="1425" b="1"/>
              <a:t>350,000</a:t>
            </a:r>
            <a:r>
              <a:rPr lang="en-US" sz="1425"/>
              <a:t> in the Turku region</a:t>
            </a:r>
          </a:p>
          <a:p>
            <a:pPr marL="298133" indent="-285274">
              <a:lnSpc>
                <a:spcPct val="100000"/>
              </a:lnSpc>
              <a:spcAft>
                <a:spcPts val="900"/>
              </a:spcAft>
              <a:buFont typeface="Arial,Sans-Serif" panose="020B0604020202020204" pitchFamily="34" charset="0"/>
              <a:buChar char="•"/>
            </a:pPr>
            <a:r>
              <a:rPr lang="en-US" sz="1425"/>
              <a:t>Two universities and four universities of applied science</a:t>
            </a:r>
          </a:p>
          <a:p>
            <a:pPr marL="298133" indent="-285274">
              <a:lnSpc>
                <a:spcPct val="100000"/>
              </a:lnSpc>
              <a:spcAft>
                <a:spcPts val="900"/>
              </a:spcAft>
              <a:buFont typeface="Arial,Sans-Serif" panose="020B0604020202020204" pitchFamily="34" charset="0"/>
              <a:buChar char="•"/>
            </a:pPr>
            <a:r>
              <a:rPr lang="en-US" sz="1425" b="1"/>
              <a:t>40,000 </a:t>
            </a:r>
            <a:r>
              <a:rPr lang="en-US" sz="1425"/>
              <a:t>students in higher education and </a:t>
            </a:r>
            <a:r>
              <a:rPr lang="en-US" sz="1425" b="1"/>
              <a:t>11,000 </a:t>
            </a:r>
            <a:r>
              <a:rPr lang="en-US" sz="1425"/>
              <a:t>in vocational</a:t>
            </a:r>
            <a:endParaRPr lang="en-US" sz="1425">
              <a:latin typeface="Arial" panose="020B0604020202020204" pitchFamily="34" charset="0"/>
              <a:cs typeface="Arial" panose="020B0604020202020204" pitchFamily="34" charset="0"/>
            </a:endParaRPr>
          </a:p>
          <a:p>
            <a:pPr marL="298133" indent="-285274">
              <a:lnSpc>
                <a:spcPct val="100000"/>
              </a:lnSpc>
              <a:spcAft>
                <a:spcPts val="900"/>
              </a:spcAft>
              <a:buFont typeface="Arial,Sans-Serif" panose="020B0604020202020204" pitchFamily="34" charset="0"/>
              <a:buChar char="•"/>
            </a:pPr>
            <a:r>
              <a:rPr lang="en-US" sz="1425"/>
              <a:t>City of Culture, Creative, Maritime, Bio and Diagnostic industries</a:t>
            </a:r>
          </a:p>
          <a:p>
            <a:pPr marL="298133" indent="-285274">
              <a:lnSpc>
                <a:spcPct val="100000"/>
              </a:lnSpc>
              <a:spcAft>
                <a:spcPts val="900"/>
              </a:spcAft>
              <a:buFont typeface="Arial,Sans-Serif" panose="020B0604020202020204" pitchFamily="34" charset="0"/>
              <a:buChar char="•"/>
            </a:pPr>
            <a:r>
              <a:rPr lang="en-US" sz="1425" b="1"/>
              <a:t>Active Civic Society</a:t>
            </a:r>
            <a:endParaRPr lang="en-US" sz="1425"/>
          </a:p>
          <a:p>
            <a:pPr marL="298133" indent="-285274">
              <a:lnSpc>
                <a:spcPct val="100000"/>
              </a:lnSpc>
              <a:spcAft>
                <a:spcPts val="900"/>
              </a:spcAft>
              <a:buFont typeface="Arial,Sans-Serif" panose="020B0604020202020204" pitchFamily="34" charset="0"/>
              <a:buChar char="•"/>
            </a:pPr>
            <a:r>
              <a:rPr lang="en-US" sz="1425"/>
              <a:t>Dense Urban Structure</a:t>
            </a:r>
          </a:p>
          <a:p>
            <a:pPr marL="298133" indent="-285274">
              <a:lnSpc>
                <a:spcPct val="100000"/>
              </a:lnSpc>
              <a:spcAft>
                <a:spcPts val="900"/>
              </a:spcAft>
              <a:buFont typeface="Arial,Sans-Serif" panose="020B0604020202020204" pitchFamily="34" charset="0"/>
              <a:buChar char="•"/>
            </a:pPr>
            <a:r>
              <a:rPr lang="en-US" sz="1425"/>
              <a:t>Rich natural environment and </a:t>
            </a:r>
            <a:r>
              <a:rPr lang="en-US" sz="1425" b="1"/>
              <a:t>Archipelago</a:t>
            </a:r>
            <a:endParaRPr lang="en-US" sz="1425"/>
          </a:p>
        </p:txBody>
      </p:sp>
      <p:sp>
        <p:nvSpPr>
          <p:cNvPr id="10" name="Oval 9">
            <a:extLst>
              <a:ext uri="{FF2B5EF4-FFF2-40B4-BE49-F238E27FC236}">
                <a16:creationId xmlns:a16="http://schemas.microsoft.com/office/drawing/2014/main" id="{8FB29ADA-B342-419E-9CC9-603B4F95B6D7}"/>
              </a:ext>
            </a:extLst>
          </p:cNvPr>
          <p:cNvSpPr/>
          <p:nvPr/>
        </p:nvSpPr>
        <p:spPr>
          <a:xfrm>
            <a:off x="7631886" y="5423524"/>
            <a:ext cx="104417" cy="97580"/>
          </a:xfrm>
          <a:prstGeom prst="ellipse">
            <a:avLst/>
          </a:prstGeom>
          <a:solidFill>
            <a:srgbClr val="FF7C80"/>
          </a:solidFill>
        </p:spPr>
        <p:style>
          <a:lnRef idx="1">
            <a:schemeClr val="accent5"/>
          </a:lnRef>
          <a:fillRef idx="3">
            <a:schemeClr val="accent5"/>
          </a:fillRef>
          <a:effectRef idx="2">
            <a:schemeClr val="accent5"/>
          </a:effectRef>
          <a:fontRef idx="minor">
            <a:schemeClr val="lt1"/>
          </a:fontRef>
        </p:style>
        <p:txBody>
          <a:bodyPr rtlCol="0" anchor="ctr"/>
          <a:lstStyle/>
          <a:p>
            <a:pPr algn="ctr" defTabSz="457189" fontAlgn="auto">
              <a:spcBef>
                <a:spcPts val="0"/>
              </a:spcBef>
              <a:spcAft>
                <a:spcPts val="0"/>
              </a:spcAft>
              <a:defRPr/>
            </a:pPr>
            <a:endParaRPr lang="en-US" b="0">
              <a:solidFill>
                <a:prstClr val="white"/>
              </a:solidFill>
              <a:latin typeface="Arial"/>
            </a:endParaRPr>
          </a:p>
        </p:txBody>
      </p:sp>
      <p:pic>
        <p:nvPicPr>
          <p:cNvPr id="7" name="Kuvan paikkamerkki 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2890" y="938490"/>
            <a:ext cx="3222175" cy="2416852"/>
          </a:xfrm>
          <a:prstGeom prst="rect">
            <a:avLst/>
          </a:prstGeom>
          <a:blipFill rotWithShape="1">
            <a:blip r:embed="rId5" cstate="email">
              <a:extLst>
                <a:ext uri="{28A0092B-C50C-407E-A947-70E740481C1C}">
                  <a14:useLocalDpi xmlns:a14="http://schemas.microsoft.com/office/drawing/2010/main"/>
                </a:ext>
              </a:extLst>
            </a:blip>
            <a:srcRect/>
            <a:stretch>
              <a:fillRect/>
            </a:stretch>
          </a:blipFill>
        </p:spPr>
      </p:pic>
      <p:sp>
        <p:nvSpPr>
          <p:cNvPr id="4" name="Title 3"/>
          <p:cNvSpPr>
            <a:spLocks noGrp="1"/>
          </p:cNvSpPr>
          <p:nvPr>
            <p:ph type="title"/>
          </p:nvPr>
        </p:nvSpPr>
        <p:spPr>
          <a:xfrm>
            <a:off x="3942407" y="1036949"/>
            <a:ext cx="3511708" cy="541494"/>
          </a:xfrm>
        </p:spPr>
        <p:txBody>
          <a:bodyPr/>
          <a:lstStyle/>
          <a:p>
            <a:r>
              <a:rPr lang="fi-FI" err="1">
                <a:solidFill>
                  <a:srgbClr val="0070C0"/>
                </a:solidFill>
                <a:latin typeface="Arial" panose="020B0604020202020204" pitchFamily="34" charset="0"/>
                <a:cs typeface="Arial" panose="020B0604020202020204" pitchFamily="34" charset="0"/>
              </a:rPr>
              <a:t>Profile</a:t>
            </a:r>
            <a:r>
              <a:rPr lang="fi-FI">
                <a:solidFill>
                  <a:srgbClr val="0070C0"/>
                </a:solidFill>
                <a:latin typeface="Arial" panose="020B0604020202020204" pitchFamily="34" charset="0"/>
                <a:cs typeface="Arial" panose="020B0604020202020204" pitchFamily="34" charset="0"/>
              </a:rPr>
              <a:t> of </a:t>
            </a:r>
            <a:r>
              <a:rPr lang="fi-FI" err="1">
                <a:solidFill>
                  <a:srgbClr val="0070C0"/>
                </a:solidFill>
                <a:latin typeface="Arial" panose="020B0604020202020204" pitchFamily="34" charset="0"/>
                <a:cs typeface="Arial" panose="020B0604020202020204" pitchFamily="34" charset="0"/>
              </a:rPr>
              <a:t>the</a:t>
            </a:r>
            <a:r>
              <a:rPr lang="fi-FI">
                <a:solidFill>
                  <a:srgbClr val="0070C0"/>
                </a:solidFill>
                <a:latin typeface="Arial" panose="020B0604020202020204" pitchFamily="34" charset="0"/>
                <a:cs typeface="Arial" panose="020B0604020202020204" pitchFamily="34" charset="0"/>
              </a:rPr>
              <a:t> </a:t>
            </a:r>
            <a:r>
              <a:rPr lang="fi-FI" err="1">
                <a:solidFill>
                  <a:srgbClr val="0070C0"/>
                </a:solidFill>
                <a:latin typeface="Arial" panose="020B0604020202020204" pitchFamily="34" charset="0"/>
                <a:cs typeface="Arial" panose="020B0604020202020204" pitchFamily="34" charset="0"/>
              </a:rPr>
              <a:t>Territory</a:t>
            </a:r>
            <a:endParaRPr lang="fi-FI">
              <a:solidFill>
                <a:srgbClr val="0070C0"/>
              </a:solidFill>
              <a:latin typeface="Arial" panose="020B0604020202020204" pitchFamily="34" charset="0"/>
              <a:cs typeface="Arial" panose="020B0604020202020204" pitchFamily="34" charset="0"/>
            </a:endParaRPr>
          </a:p>
        </p:txBody>
      </p:sp>
      <p:pic>
        <p:nvPicPr>
          <p:cNvPr id="8" name="Kuva 7" descr="Kuva, joka sisältää kohteen vesi, taivas, ulko, laiva&#10;&#10;Kuvaus luotu automaattisesti">
            <a:extLst>
              <a:ext uri="{FF2B5EF4-FFF2-40B4-BE49-F238E27FC236}">
                <a16:creationId xmlns:a16="http://schemas.microsoft.com/office/drawing/2014/main" id="{3E7CFADE-88A2-449E-A29A-18F7F07DA7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889" y="3429001"/>
            <a:ext cx="3222175" cy="1431729"/>
          </a:xfrm>
          <a:prstGeom prst="rect">
            <a:avLst/>
          </a:prstGeom>
        </p:spPr>
      </p:pic>
    </p:spTree>
    <p:extLst>
      <p:ext uri="{BB962C8B-B14F-4D97-AF65-F5344CB8AC3E}">
        <p14:creationId xmlns:p14="http://schemas.microsoft.com/office/powerpoint/2010/main" val="412838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Kuva 36">
            <a:extLst>
              <a:ext uri="{FF2B5EF4-FFF2-40B4-BE49-F238E27FC236}">
                <a16:creationId xmlns:a16="http://schemas.microsoft.com/office/drawing/2014/main" id="{4AFCD841-68F9-4DEB-8E10-E4286E577A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7253"/>
            <a:ext cx="9144000" cy="5141591"/>
          </a:xfrm>
          <a:prstGeom prst="rect">
            <a:avLst/>
          </a:prstGeom>
        </p:spPr>
      </p:pic>
      <p:sp>
        <p:nvSpPr>
          <p:cNvPr id="35" name="Rectangle 18">
            <a:extLst>
              <a:ext uri="{FF2B5EF4-FFF2-40B4-BE49-F238E27FC236}">
                <a16:creationId xmlns:a16="http://schemas.microsoft.com/office/drawing/2014/main" id="{8DC6E156-55E8-4F74-8D4D-C5898AF0E260}"/>
              </a:ext>
              <a:ext uri="{C183D7F6-B498-43B3-948B-1728B52AA6E4}">
                <adec:decorative xmlns:adec="http://schemas.microsoft.com/office/drawing/2017/decorative" val="1"/>
              </a:ext>
            </a:extLst>
          </p:cNvPr>
          <p:cNvSpPr/>
          <p:nvPr/>
        </p:nvSpPr>
        <p:spPr>
          <a:xfrm>
            <a:off x="0" y="870145"/>
            <a:ext cx="9144000" cy="5128699"/>
          </a:xfrm>
          <a:prstGeom prst="rect">
            <a:avLst/>
          </a:prstGeom>
          <a:solidFill>
            <a:schemeClr val="tx1">
              <a:alpha val="1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2">
            <a:extLst>
              <a:ext uri="{FF2B5EF4-FFF2-40B4-BE49-F238E27FC236}">
                <a16:creationId xmlns:a16="http://schemas.microsoft.com/office/drawing/2014/main" id="{D4B3ABD8-B3FD-4A0C-B499-BC67341E4F37}"/>
              </a:ext>
            </a:extLst>
          </p:cNvPr>
          <p:cNvSpPr txBox="1">
            <a:spLocks/>
          </p:cNvSpPr>
          <p:nvPr/>
        </p:nvSpPr>
        <p:spPr>
          <a:xfrm>
            <a:off x="547772" y="2395194"/>
            <a:ext cx="3731183" cy="519150"/>
          </a:xfrm>
          <a:prstGeom prst="rect">
            <a:avLst/>
          </a:prstGeom>
        </p:spPr>
        <p:txBody>
          <a:bodyPr/>
          <a:lst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a:lstStyle>
          <a:p>
            <a:pPr marL="0" marR="0" lvl="0" indent="0" algn="l" defTabSz="342892" rtl="0" eaLnBrk="1" fontAlgn="auto" latinLnBrk="0" hangingPunct="1">
              <a:lnSpc>
                <a:spcPts val="2475"/>
              </a:lnSpc>
              <a:spcBef>
                <a:spcPct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Arial"/>
                <a:ea typeface="+mj-ea"/>
                <a:cs typeface="Arial"/>
              </a:rPr>
              <a:t>Objective</a:t>
            </a:r>
          </a:p>
          <a:p>
            <a:pPr marL="0" marR="0" lvl="0" indent="0" algn="l" defTabSz="342892" rtl="0" eaLnBrk="1" fontAlgn="auto" latinLnBrk="0" hangingPunct="1">
              <a:lnSpc>
                <a:spcPts val="2475"/>
              </a:lnSpc>
              <a:spcBef>
                <a:spcPct val="0"/>
              </a:spcBef>
              <a:spcAft>
                <a:spcPts val="0"/>
              </a:spcAft>
              <a:buClrTx/>
              <a:buSzTx/>
              <a:buFontTx/>
              <a:buNone/>
              <a:tabLst/>
              <a:defRPr/>
            </a:pPr>
            <a:br>
              <a:rPr kumimoji="0" lang="en-gb" sz="6000" b="1" i="0" u="none" strike="noStrike" kern="1200" cap="none" spc="0" normalizeH="0" baseline="0" noProof="0">
                <a:ln>
                  <a:noFill/>
                </a:ln>
                <a:solidFill>
                  <a:prstClr val="white"/>
                </a:solidFill>
                <a:effectLst/>
                <a:uLnTx/>
                <a:uFillTx/>
                <a:latin typeface="Arial"/>
                <a:ea typeface="+mj-ea"/>
                <a:cs typeface="Arial"/>
              </a:rPr>
            </a:br>
            <a:endParaRPr kumimoji="0" lang="en-gb" sz="6000" b="1" i="0" u="none" strike="noStrike" kern="1200" cap="none" spc="0" normalizeH="0" baseline="0" noProof="0">
              <a:ln>
                <a:noFill/>
              </a:ln>
              <a:solidFill>
                <a:prstClr val="white"/>
              </a:solidFill>
              <a:effectLst/>
              <a:uLnTx/>
              <a:uFillTx/>
              <a:latin typeface="Arial"/>
              <a:ea typeface="+mj-ea"/>
              <a:cs typeface="Arial"/>
            </a:endParaRPr>
          </a:p>
        </p:txBody>
      </p:sp>
      <p:sp>
        <p:nvSpPr>
          <p:cNvPr id="4" name="Title 2">
            <a:extLst>
              <a:ext uri="{FF2B5EF4-FFF2-40B4-BE49-F238E27FC236}">
                <a16:creationId xmlns:a16="http://schemas.microsoft.com/office/drawing/2014/main" id="{52BE2D70-F709-4DF3-BE28-CC0947FC7350}"/>
              </a:ext>
            </a:extLst>
          </p:cNvPr>
          <p:cNvSpPr txBox="1">
            <a:spLocks/>
          </p:cNvSpPr>
          <p:nvPr/>
        </p:nvSpPr>
        <p:spPr>
          <a:xfrm>
            <a:off x="547771" y="3125950"/>
            <a:ext cx="3923274" cy="2223690"/>
          </a:xfrm>
          <a:prstGeom prst="rect">
            <a:avLst/>
          </a:prstGeom>
        </p:spPr>
        <p:txBody>
          <a:bodyPr/>
          <a:lst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a:lstStyle>
          <a:p>
            <a:pPr marL="0" marR="0" lvl="0" indent="0" algn="l" defTabSz="342892" rtl="0" eaLnBrk="1" fontAlgn="auto" latinLnBrk="0" hangingPunct="1">
              <a:lnSpc>
                <a:spcPts val="4050"/>
              </a:lnSpc>
              <a:spcBef>
                <a:spcPct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j-ea"/>
                <a:cs typeface="Arial"/>
              </a:rPr>
              <a:t>Turku will be one of the world’s leading climate and nature cities </a:t>
            </a:r>
          </a:p>
          <a:p>
            <a:pPr marL="0" marR="0" lvl="0" indent="0" algn="r" defTabSz="342892"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a:ea typeface="+mj-ea"/>
                <a:cs typeface="Arial"/>
              </a:rPr>
              <a:t>Turku City Strategy</a:t>
            </a:r>
            <a:br>
              <a:rPr kumimoji="0" lang="en-gb" sz="4050" b="1" i="0" u="none" strike="noStrike" kern="1200" cap="none" spc="0" normalizeH="0" baseline="0" noProof="0">
                <a:ln>
                  <a:noFill/>
                </a:ln>
                <a:solidFill>
                  <a:prstClr val="white"/>
                </a:solidFill>
                <a:effectLst/>
                <a:uLnTx/>
                <a:uFillTx/>
                <a:latin typeface="Arial"/>
                <a:ea typeface="+mj-ea"/>
                <a:cs typeface="Arial"/>
              </a:rPr>
            </a:br>
            <a:endParaRPr kumimoji="0" lang="en-gb" sz="4050" b="1" i="0" u="none" strike="noStrike" kern="1200" cap="none" spc="0" normalizeH="0" baseline="0" noProof="0">
              <a:ln>
                <a:noFill/>
              </a:ln>
              <a:solidFill>
                <a:prstClr val="white"/>
              </a:solidFill>
              <a:effectLst/>
              <a:uLnTx/>
              <a:uFillTx/>
              <a:latin typeface="Arial"/>
              <a:ea typeface="+mj-ea"/>
              <a:cs typeface="Arial"/>
            </a:endParaRPr>
          </a:p>
        </p:txBody>
      </p:sp>
      <p:grpSp>
        <p:nvGrpSpPr>
          <p:cNvPr id="38" name="Ryhmä 37">
            <a:extLst>
              <a:ext uri="{FF2B5EF4-FFF2-40B4-BE49-F238E27FC236}">
                <a16:creationId xmlns:a16="http://schemas.microsoft.com/office/drawing/2014/main" id="{CACBA0E0-12D0-42D9-8503-73C28983EDC2}"/>
              </a:ext>
            </a:extLst>
          </p:cNvPr>
          <p:cNvGrpSpPr/>
          <p:nvPr/>
        </p:nvGrpSpPr>
        <p:grpSpPr>
          <a:xfrm>
            <a:off x="4445430" y="1656952"/>
            <a:ext cx="3987634" cy="3461011"/>
            <a:chOff x="5665678" y="1038259"/>
            <a:chExt cx="5316845" cy="4614681"/>
          </a:xfrm>
        </p:grpSpPr>
        <p:sp>
          <p:nvSpPr>
            <p:cNvPr id="17" name="Oval 10">
              <a:extLst>
                <a:ext uri="{FF2B5EF4-FFF2-40B4-BE49-F238E27FC236}">
                  <a16:creationId xmlns:a16="http://schemas.microsoft.com/office/drawing/2014/main" id="{B1270D8A-2014-4436-B7BE-B8766396AB36}"/>
                </a:ext>
                <a:ext uri="{C183D7F6-B498-43B3-948B-1728B52AA6E4}">
                  <adec:decorative xmlns:adec="http://schemas.microsoft.com/office/drawing/2017/decorative" val="1"/>
                </a:ext>
              </a:extLst>
            </p:cNvPr>
            <p:cNvSpPr/>
            <p:nvPr/>
          </p:nvSpPr>
          <p:spPr>
            <a:xfrm>
              <a:off x="8503522" y="1038259"/>
              <a:ext cx="2393188" cy="2135678"/>
            </a:xfrm>
            <a:prstGeom prst="ellipse">
              <a:avLst/>
            </a:prstGeom>
            <a:solidFill>
              <a:srgbClr val="0070C0"/>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19" name="Suorakulmio 14">
              <a:extLst>
                <a:ext uri="{FF2B5EF4-FFF2-40B4-BE49-F238E27FC236}">
                  <a16:creationId xmlns:a16="http://schemas.microsoft.com/office/drawing/2014/main" id="{86D5B1E9-C67F-4230-A0B6-EF4E94F1D10B}"/>
                </a:ext>
              </a:extLst>
            </p:cNvPr>
            <p:cNvSpPr/>
            <p:nvPr/>
          </p:nvSpPr>
          <p:spPr>
            <a:xfrm>
              <a:off x="8400802" y="1539852"/>
              <a:ext cx="2581721" cy="1262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70874" rIns="68580" bIns="34290" rtlCol="0" anchor="ctr"/>
            <a:lstStyle/>
            <a:p>
              <a:pPr marL="0" marR="0" lvl="0" indent="0" algn="ctr" defTabSz="514337" rtl="0" eaLnBrk="1" fontAlgn="auto" latinLnBrk="0" hangingPunct="1">
                <a:lnSpc>
                  <a:spcPct val="90000"/>
                </a:lnSpc>
                <a:spcBef>
                  <a:spcPts val="0"/>
                </a:spcBef>
                <a:spcAft>
                  <a:spcPts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Arial" panose="020B0604020202020204"/>
                  <a:ea typeface="+mn-ea"/>
                  <a:cs typeface="+mn-cs"/>
                </a:rPr>
                <a:t>Biodiversity and rich natural environment</a:t>
              </a:r>
            </a:p>
            <a:p>
              <a:pPr marL="0" marR="0" lvl="0" indent="0" algn="ctr" defTabSz="514337" rtl="0" eaLnBrk="1" fontAlgn="auto" latinLnBrk="0" hangingPunct="1">
                <a:lnSpc>
                  <a:spcPct val="9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Arial"/>
              </a:endParaRPr>
            </a:p>
          </p:txBody>
        </p:sp>
        <p:sp>
          <p:nvSpPr>
            <p:cNvPr id="21" name="Oval 10">
              <a:extLst>
                <a:ext uri="{FF2B5EF4-FFF2-40B4-BE49-F238E27FC236}">
                  <a16:creationId xmlns:a16="http://schemas.microsoft.com/office/drawing/2014/main" id="{150DCF9A-4A41-4066-8110-64DB691C5111}"/>
                </a:ext>
                <a:ext uri="{C183D7F6-B498-43B3-948B-1728B52AA6E4}">
                  <adec:decorative xmlns:adec="http://schemas.microsoft.com/office/drawing/2017/decorative" val="1"/>
                </a:ext>
              </a:extLst>
            </p:cNvPr>
            <p:cNvSpPr/>
            <p:nvPr/>
          </p:nvSpPr>
          <p:spPr>
            <a:xfrm>
              <a:off x="8126473" y="3517262"/>
              <a:ext cx="2137455" cy="2135678"/>
            </a:xfrm>
            <a:prstGeom prst="ellipse">
              <a:avLst/>
            </a:prstGeom>
            <a:solidFill>
              <a:srgbClr val="0070C0"/>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Suorakulmio 14">
              <a:extLst>
                <a:ext uri="{FF2B5EF4-FFF2-40B4-BE49-F238E27FC236}">
                  <a16:creationId xmlns:a16="http://schemas.microsoft.com/office/drawing/2014/main" id="{3B8F83E6-67A8-4D04-8A26-3714B3736471}"/>
                </a:ext>
              </a:extLst>
            </p:cNvPr>
            <p:cNvSpPr/>
            <p:nvPr/>
          </p:nvSpPr>
          <p:spPr>
            <a:xfrm>
              <a:off x="7904338" y="3968384"/>
              <a:ext cx="2581721" cy="1262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70874" rIns="68580" bIns="34290" rtlCol="0" anchor="ctr"/>
            <a:lstStyle/>
            <a:p>
              <a:pPr marL="0" marR="0" lvl="0" indent="0" algn="ctr" defTabSz="514337" rtl="0" eaLnBrk="1" fontAlgn="auto" latinLnBrk="0" hangingPunct="1">
                <a:lnSpc>
                  <a:spcPct val="90000"/>
                </a:lnSpc>
                <a:spcBef>
                  <a:spcPts val="0"/>
                </a:spcBef>
                <a:spcAft>
                  <a:spcPts val="0"/>
                </a:spcAft>
                <a:buClrTx/>
                <a:buSzTx/>
                <a:buFontTx/>
                <a:buNone/>
                <a:tabLst/>
                <a:defRPr/>
              </a:pPr>
              <a:r>
                <a:rPr kumimoji="0" lang="fi-FI" sz="1500" b="1" i="0" u="none" strike="noStrike" kern="1200" cap="none" spc="0" normalizeH="0" baseline="0" noProof="0">
                  <a:ln>
                    <a:noFill/>
                  </a:ln>
                  <a:solidFill>
                    <a:schemeClr val="bg1"/>
                  </a:solidFill>
                  <a:effectLst/>
                  <a:uLnTx/>
                  <a:uFillTx/>
                  <a:latin typeface="Arial" panose="020B0604020202020204"/>
                  <a:ea typeface="+mn-ea"/>
                  <a:cs typeface="+mn-cs"/>
                </a:rPr>
                <a:t>Climate </a:t>
              </a:r>
              <a:r>
                <a:rPr kumimoji="0" lang="fi-FI" sz="1500" b="1" i="0" u="none" strike="noStrike" kern="1200" cap="none" spc="0" normalizeH="0" baseline="0" noProof="0" err="1">
                  <a:ln>
                    <a:noFill/>
                  </a:ln>
                  <a:solidFill>
                    <a:schemeClr val="bg1"/>
                  </a:solidFill>
                  <a:effectLst/>
                  <a:uLnTx/>
                  <a:uFillTx/>
                  <a:latin typeface="Arial" panose="020B0604020202020204"/>
                  <a:ea typeface="+mn-ea"/>
                  <a:cs typeface="+mn-cs"/>
                </a:rPr>
                <a:t>Positive</a:t>
              </a:r>
              <a:endParaRPr kumimoji="0" lang="en-gb" sz="1500" b="1" i="0" u="none" strike="noStrike" kern="1200" cap="none" spc="0" normalizeH="0" baseline="0" noProof="0">
                <a:ln>
                  <a:noFill/>
                </a:ln>
                <a:solidFill>
                  <a:schemeClr val="bg1"/>
                </a:solidFill>
                <a:effectLst/>
                <a:uLnTx/>
                <a:uFillTx/>
                <a:latin typeface="Arial" panose="020B0604020202020204"/>
                <a:ea typeface="+mn-ea"/>
                <a:cs typeface="+mn-cs"/>
              </a:endParaRPr>
            </a:p>
            <a:p>
              <a:pPr marL="0" marR="0" lvl="0" indent="0" algn="ctr" defTabSz="514337"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Arial"/>
                </a:rPr>
                <a:t>From 2029 onwards</a:t>
              </a:r>
              <a:endParaRPr kumimoji="0" lang="en-gb" sz="1100" b="0" i="0" u="none" strike="noStrike" kern="1200" cap="none" spc="0" normalizeH="0" baseline="0" noProof="0">
                <a:ln>
                  <a:noFill/>
                </a:ln>
                <a:solidFill>
                  <a:schemeClr val="bg1"/>
                </a:solidFill>
                <a:effectLst/>
                <a:uLnTx/>
                <a:uFillTx/>
                <a:latin typeface="Arial"/>
                <a:ea typeface="+mn-ea"/>
                <a:cs typeface="Arial"/>
              </a:endParaRPr>
            </a:p>
          </p:txBody>
        </p:sp>
        <p:sp>
          <p:nvSpPr>
            <p:cNvPr id="25" name="Oval 10">
              <a:extLst>
                <a:ext uri="{FF2B5EF4-FFF2-40B4-BE49-F238E27FC236}">
                  <a16:creationId xmlns:a16="http://schemas.microsoft.com/office/drawing/2014/main" id="{1C6A84B6-A9F1-4CEE-AB3F-BD9376F3862A}"/>
                </a:ext>
                <a:ext uri="{C183D7F6-B498-43B3-948B-1728B52AA6E4}">
                  <adec:decorative xmlns:adec="http://schemas.microsoft.com/office/drawing/2017/decorative" val="1"/>
                </a:ext>
              </a:extLst>
            </p:cNvPr>
            <p:cNvSpPr/>
            <p:nvPr/>
          </p:nvSpPr>
          <p:spPr>
            <a:xfrm>
              <a:off x="5665678" y="1679112"/>
              <a:ext cx="2615878" cy="2613705"/>
            </a:xfrm>
            <a:prstGeom prst="ellipse">
              <a:avLst/>
            </a:prstGeom>
            <a:solidFill>
              <a:srgbClr val="0070C0"/>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855F"/>
                </a:solidFill>
                <a:effectLst/>
                <a:uLnTx/>
                <a:uFillTx/>
                <a:latin typeface="Arial" panose="020B0604020202020204"/>
                <a:ea typeface="+mn-ea"/>
                <a:cs typeface="+mn-cs"/>
              </a:endParaRPr>
            </a:p>
          </p:txBody>
        </p:sp>
        <p:sp>
          <p:nvSpPr>
            <p:cNvPr id="27" name="Suorakulmio 14">
              <a:extLst>
                <a:ext uri="{FF2B5EF4-FFF2-40B4-BE49-F238E27FC236}">
                  <a16:creationId xmlns:a16="http://schemas.microsoft.com/office/drawing/2014/main" id="{FB3B8C76-1055-47F4-B368-87817CC4AB92}"/>
                </a:ext>
              </a:extLst>
            </p:cNvPr>
            <p:cNvSpPr/>
            <p:nvPr/>
          </p:nvSpPr>
          <p:spPr>
            <a:xfrm>
              <a:off x="5699834" y="2156003"/>
              <a:ext cx="2581722" cy="15978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70874" rIns="68580" bIns="34290" rtlCol="0" anchor="ctr"/>
            <a:lstStyle/>
            <a:p>
              <a:pPr marL="0" marR="0" lvl="0" indent="0" algn="ctr" defTabSz="514337" rtl="0" eaLnBrk="1" fontAlgn="auto" latinLnBrk="0" hangingPunct="1">
                <a:lnSpc>
                  <a:spcPct val="90000"/>
                </a:lnSpc>
                <a:spcBef>
                  <a:spcPts val="0"/>
                </a:spcBef>
                <a:spcAft>
                  <a:spcPts val="0"/>
                </a:spcAft>
                <a:buClrTx/>
                <a:buSzTx/>
                <a:buFontTx/>
                <a:buNone/>
                <a:tabLst/>
                <a:defRPr/>
              </a:pPr>
              <a:r>
                <a:rPr kumimoji="0" lang="en-gb" sz="1500" b="1" i="0" u="none" strike="noStrike" kern="1200" cap="none" spc="0" normalizeH="0" baseline="0" noProof="0">
                  <a:ln>
                    <a:noFill/>
                  </a:ln>
                  <a:solidFill>
                    <a:schemeClr val="bg1"/>
                  </a:solidFill>
                  <a:effectLst/>
                  <a:uLnTx/>
                  <a:uFillTx/>
                  <a:latin typeface="Arial" panose="020B0604020202020204"/>
                  <a:ea typeface="+mn-ea"/>
                  <a:cs typeface="+mn-cs"/>
                </a:rPr>
                <a:t>Sustainable </a:t>
              </a:r>
            </a:p>
            <a:p>
              <a:pPr marL="0" marR="0" lvl="0" indent="0" algn="ctr" defTabSz="514337" rtl="0" eaLnBrk="1" fontAlgn="auto" latinLnBrk="0" hangingPunct="1">
                <a:lnSpc>
                  <a:spcPct val="90000"/>
                </a:lnSpc>
                <a:spcBef>
                  <a:spcPts val="0"/>
                </a:spcBef>
                <a:spcAft>
                  <a:spcPts val="0"/>
                </a:spcAft>
                <a:buClrTx/>
                <a:buSzTx/>
                <a:buFontTx/>
                <a:buNone/>
                <a:tabLst/>
                <a:defRPr/>
              </a:pPr>
              <a:r>
                <a:rPr kumimoji="0" lang="en-gb" sz="1500" b="1" i="0" u="none" strike="noStrike" kern="1200" cap="none" spc="0" normalizeH="0" baseline="0" noProof="0">
                  <a:ln>
                    <a:noFill/>
                  </a:ln>
                  <a:solidFill>
                    <a:schemeClr val="bg1"/>
                  </a:solidFill>
                  <a:effectLst/>
                  <a:uLnTx/>
                  <a:uFillTx/>
                  <a:latin typeface="Arial" panose="020B0604020202020204"/>
                  <a:ea typeface="+mn-ea"/>
                  <a:cs typeface="+mn-cs"/>
                </a:rPr>
                <a:t>use </a:t>
              </a:r>
              <a:r>
                <a:rPr kumimoji="0" lang="en-gb" sz="1500" b="1" i="0" u="none" strike="noStrike" kern="1200" cap="none" spc="0" normalizeH="0" baseline="0" noProof="0">
                  <a:ln>
                    <a:noFill/>
                  </a:ln>
                  <a:solidFill>
                    <a:schemeClr val="bg1"/>
                  </a:solidFill>
                  <a:effectLst/>
                  <a:uLnTx/>
                  <a:uFillTx/>
                  <a:latin typeface="Arial"/>
                  <a:ea typeface="+mn-ea"/>
                  <a:cs typeface="Arial"/>
                </a:rPr>
                <a:t>of </a:t>
              </a:r>
            </a:p>
            <a:p>
              <a:pPr marL="0" marR="0" lvl="0" indent="0" algn="ctr" defTabSz="514337" rtl="0" eaLnBrk="1" fontAlgn="auto" latinLnBrk="0" hangingPunct="1">
                <a:lnSpc>
                  <a:spcPct val="90000"/>
                </a:lnSpc>
                <a:spcBef>
                  <a:spcPts val="0"/>
                </a:spcBef>
                <a:spcAft>
                  <a:spcPts val="0"/>
                </a:spcAft>
                <a:buClrTx/>
                <a:buSzTx/>
                <a:buFontTx/>
                <a:buNone/>
                <a:tabLst/>
                <a:defRPr/>
              </a:pPr>
              <a:r>
                <a:rPr kumimoji="0" lang="en-gb" sz="1500" b="1" i="0" u="none" strike="noStrike" kern="1200" cap="none" spc="0" normalizeH="0" baseline="0" noProof="0">
                  <a:ln>
                    <a:noFill/>
                  </a:ln>
                  <a:solidFill>
                    <a:schemeClr val="bg1"/>
                  </a:solidFill>
                  <a:effectLst/>
                  <a:uLnTx/>
                  <a:uFillTx/>
                  <a:latin typeface="Arial"/>
                  <a:ea typeface="+mn-ea"/>
                  <a:cs typeface="Arial"/>
                </a:rPr>
                <a:t>natural </a:t>
              </a:r>
            </a:p>
            <a:p>
              <a:pPr marL="0" marR="0" lvl="0" indent="0" algn="ctr" defTabSz="514337" rtl="0" eaLnBrk="1" fontAlgn="auto" latinLnBrk="0" hangingPunct="1">
                <a:lnSpc>
                  <a:spcPct val="90000"/>
                </a:lnSpc>
                <a:spcBef>
                  <a:spcPts val="0"/>
                </a:spcBef>
                <a:spcAft>
                  <a:spcPts val="0"/>
                </a:spcAft>
                <a:buClrTx/>
                <a:buSzTx/>
                <a:buFontTx/>
                <a:buNone/>
                <a:tabLst/>
                <a:defRPr/>
              </a:pPr>
              <a:r>
                <a:rPr lang="en-GB" sz="1500" b="1">
                  <a:solidFill>
                    <a:schemeClr val="bg1"/>
                  </a:solidFill>
                  <a:latin typeface="Arial"/>
                  <a:cs typeface="Arial"/>
                </a:rPr>
                <a:t>r</a:t>
              </a:r>
              <a:r>
                <a:rPr kumimoji="0" lang="en-gb" sz="1500" b="1" i="0" u="none" strike="noStrike" kern="1200" cap="none" spc="0" normalizeH="0" baseline="0" noProof="0" err="1">
                  <a:ln>
                    <a:noFill/>
                  </a:ln>
                  <a:solidFill>
                    <a:schemeClr val="bg1"/>
                  </a:solidFill>
                  <a:effectLst/>
                  <a:uLnTx/>
                  <a:uFillTx/>
                  <a:latin typeface="Arial"/>
                  <a:ea typeface="+mn-ea"/>
                  <a:cs typeface="Arial"/>
                </a:rPr>
                <a:t>esources</a:t>
              </a:r>
              <a:endParaRPr kumimoji="0" lang="en-gb" sz="1500" b="1" i="0" u="none" strike="noStrike" kern="1200" cap="none" spc="0" normalizeH="0" baseline="0" noProof="0">
                <a:ln>
                  <a:noFill/>
                </a:ln>
                <a:solidFill>
                  <a:schemeClr val="bg1"/>
                </a:solidFill>
                <a:effectLst/>
                <a:uLnTx/>
                <a:uFillTx/>
                <a:latin typeface="Arial"/>
                <a:ea typeface="+mn-ea"/>
                <a:cs typeface="Arial"/>
              </a:endParaRPr>
            </a:p>
            <a:p>
              <a:pPr marL="0" marR="0" lvl="0" indent="0" algn="ctr" defTabSz="514337" rtl="0" eaLnBrk="1" fontAlgn="auto" latinLnBrk="0" hangingPunct="1">
                <a:lnSpc>
                  <a:spcPct val="9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a:ea typeface="+mn-ea"/>
                <a:cs typeface="Arial"/>
              </a:endParaRPr>
            </a:p>
          </p:txBody>
        </p:sp>
      </p:grpSp>
      <p:grpSp>
        <p:nvGrpSpPr>
          <p:cNvPr id="14" name="Ryhmä 13">
            <a:extLst>
              <a:ext uri="{FF2B5EF4-FFF2-40B4-BE49-F238E27FC236}">
                <a16:creationId xmlns:a16="http://schemas.microsoft.com/office/drawing/2014/main" id="{573507A8-A898-473E-A755-472968F8DFE8}"/>
              </a:ext>
            </a:extLst>
          </p:cNvPr>
          <p:cNvGrpSpPr/>
          <p:nvPr/>
        </p:nvGrpSpPr>
        <p:grpSpPr>
          <a:xfrm>
            <a:off x="7349110" y="5220953"/>
            <a:ext cx="1794891" cy="809377"/>
            <a:chOff x="6850537" y="110888"/>
            <a:chExt cx="2100719" cy="970842"/>
          </a:xfrm>
        </p:grpSpPr>
        <p:sp>
          <p:nvSpPr>
            <p:cNvPr id="15" name="Suorakulmio 14">
              <a:extLst>
                <a:ext uri="{FF2B5EF4-FFF2-40B4-BE49-F238E27FC236}">
                  <a16:creationId xmlns:a16="http://schemas.microsoft.com/office/drawing/2014/main" id="{CE139C40-1365-4EA3-AC78-0A20A8824F57}"/>
                </a:ext>
              </a:extLst>
            </p:cNvPr>
            <p:cNvSpPr/>
            <p:nvPr/>
          </p:nvSpPr>
          <p:spPr>
            <a:xfrm>
              <a:off x="6850537" y="110888"/>
              <a:ext cx="2100719" cy="9297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6" name="Kuva 15" descr="Kuva, joka sisältää kohteen teksti&#10;&#10;Kuvaus luotu automaattisesti">
              <a:extLst>
                <a:ext uri="{FF2B5EF4-FFF2-40B4-BE49-F238E27FC236}">
                  <a16:creationId xmlns:a16="http://schemas.microsoft.com/office/drawing/2014/main" id="{F79A13F4-4E93-49C3-B9EA-F87DC14DC6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2826" y="277647"/>
              <a:ext cx="827414" cy="497616"/>
            </a:xfrm>
            <a:prstGeom prst="rect">
              <a:avLst/>
            </a:prstGeom>
          </p:spPr>
        </p:pic>
        <p:pic>
          <p:nvPicPr>
            <p:cNvPr id="18" name="Kuva 17">
              <a:extLst>
                <a:ext uri="{FF2B5EF4-FFF2-40B4-BE49-F238E27FC236}">
                  <a16:creationId xmlns:a16="http://schemas.microsoft.com/office/drawing/2014/main" id="{66386FFE-78D8-43E1-AC30-CCEDC3B803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8129" y="239731"/>
              <a:ext cx="827415" cy="592550"/>
            </a:xfrm>
            <a:prstGeom prst="rect">
              <a:avLst/>
            </a:prstGeom>
          </p:spPr>
        </p:pic>
        <p:sp>
          <p:nvSpPr>
            <p:cNvPr id="20" name="Tekstiruutu 19">
              <a:extLst>
                <a:ext uri="{FF2B5EF4-FFF2-40B4-BE49-F238E27FC236}">
                  <a16:creationId xmlns:a16="http://schemas.microsoft.com/office/drawing/2014/main" id="{C94855A2-5419-42E1-AFE8-0B409061BBCC}"/>
                </a:ext>
              </a:extLst>
            </p:cNvPr>
            <p:cNvSpPr txBox="1"/>
            <p:nvPr/>
          </p:nvSpPr>
          <p:spPr>
            <a:xfrm>
              <a:off x="6986077" y="786390"/>
              <a:ext cx="1853008" cy="29534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panose="020B0604020202020204" pitchFamily="34" charset="0"/>
                  <a:ea typeface="+mn-ea"/>
                  <a:cs typeface="+mn-cs"/>
                </a:rPr>
                <a:t>City of Turku supports the Sustainable Development Goals</a:t>
              </a:r>
              <a:endParaRPr kumimoji="0" lang="fi-FI" sz="5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2" name="Suora yhdysviiva 21">
              <a:extLst>
                <a:ext uri="{FF2B5EF4-FFF2-40B4-BE49-F238E27FC236}">
                  <a16:creationId xmlns:a16="http://schemas.microsoft.com/office/drawing/2014/main" id="{4BF5B910-7A31-4A91-89E0-D0D52702D2EF}"/>
                </a:ext>
              </a:extLst>
            </p:cNvPr>
            <p:cNvCxnSpPr>
              <a:cxnSpLocks/>
            </p:cNvCxnSpPr>
            <p:nvPr/>
          </p:nvCxnSpPr>
          <p:spPr>
            <a:xfrm>
              <a:off x="7921535" y="254401"/>
              <a:ext cx="0" cy="487103"/>
            </a:xfrm>
            <a:prstGeom prst="line">
              <a:avLst/>
            </a:prstGeom>
            <a:ln w="3175"/>
          </p:spPr>
          <p:style>
            <a:lnRef idx="1">
              <a:schemeClr val="dk1"/>
            </a:lnRef>
            <a:fillRef idx="0">
              <a:schemeClr val="dk1"/>
            </a:fillRef>
            <a:effectRef idx="0">
              <a:schemeClr val="dk1"/>
            </a:effectRef>
            <a:fontRef idx="minor">
              <a:schemeClr val="tx1"/>
            </a:fontRef>
          </p:style>
        </p:cxnSp>
      </p:grpSp>
      <p:pic>
        <p:nvPicPr>
          <p:cNvPr id="24" name="Kuva 23">
            <a:extLst>
              <a:ext uri="{FF2B5EF4-FFF2-40B4-BE49-F238E27FC236}">
                <a16:creationId xmlns:a16="http://schemas.microsoft.com/office/drawing/2014/main" id="{DBD3C7C2-B844-48B0-936D-B51AF9A1CB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6410" y="844816"/>
            <a:ext cx="859319" cy="756462"/>
          </a:xfrm>
          <a:prstGeom prst="rect">
            <a:avLst/>
          </a:prstGeom>
        </p:spPr>
      </p:pic>
    </p:spTree>
    <p:extLst>
      <p:ext uri="{BB962C8B-B14F-4D97-AF65-F5344CB8AC3E}">
        <p14:creationId xmlns:p14="http://schemas.microsoft.com/office/powerpoint/2010/main" val="314679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uorakulmio 251">
            <a:extLst>
              <a:ext uri="{FF2B5EF4-FFF2-40B4-BE49-F238E27FC236}">
                <a16:creationId xmlns:a16="http://schemas.microsoft.com/office/drawing/2014/main" id="{C5F151AB-74A5-491F-88AD-D5466A8B17E9}"/>
              </a:ext>
            </a:extLst>
          </p:cNvPr>
          <p:cNvSpPr/>
          <p:nvPr/>
        </p:nvSpPr>
        <p:spPr>
          <a:xfrm>
            <a:off x="849051" y="1692621"/>
            <a:ext cx="3706813" cy="2832417"/>
          </a:xfrm>
          <a:prstGeom prst="rect">
            <a:avLst/>
          </a:prstGeom>
          <a:solidFill>
            <a:srgbClr val="0070C0"/>
          </a:solidFill>
          <a:ln w="9525" cap="flat" cmpd="sng" algn="ctr">
            <a:noFill/>
            <a:prstDash val="solid"/>
          </a:ln>
          <a:effectLst/>
        </p:spPr>
        <p:txBody>
          <a:bodyPr rtlCol="0" anchor="ctr"/>
          <a:lstStyle/>
          <a:p>
            <a:pPr algn="ctr" defTabSz="457166">
              <a:defRPr/>
            </a:pPr>
            <a:endParaRPr lang="fi-FI" sz="1800" kern="0">
              <a:solidFill>
                <a:srgbClr val="4B4B4A"/>
              </a:solidFill>
              <a:latin typeface="Arial"/>
            </a:endParaRPr>
          </a:p>
        </p:txBody>
      </p:sp>
      <p:sp>
        <p:nvSpPr>
          <p:cNvPr id="255" name="Text Placeholder 1">
            <a:extLst>
              <a:ext uri="{FF2B5EF4-FFF2-40B4-BE49-F238E27FC236}">
                <a16:creationId xmlns:a16="http://schemas.microsoft.com/office/drawing/2014/main" id="{7C716D92-9161-42ED-AE5E-9DF0FD260355}"/>
              </a:ext>
            </a:extLst>
          </p:cNvPr>
          <p:cNvSpPr txBox="1">
            <a:spLocks/>
          </p:cNvSpPr>
          <p:nvPr/>
        </p:nvSpPr>
        <p:spPr>
          <a:xfrm>
            <a:off x="1001716" y="1802092"/>
            <a:ext cx="3444029" cy="705032"/>
          </a:xfrm>
          <a:prstGeom prst="rect">
            <a:avLst/>
          </a:prstGeom>
          <a:noFill/>
        </p:spPr>
        <p:txBody>
          <a:bodyPr vert="horz" lIns="0" tIns="0" rIns="0" bIns="0" rtlCol="0" anchor="t">
            <a:noAutofit/>
          </a:bodyPr>
          <a:lstStyle>
            <a:lvl1pPr marL="179388" indent="-179388"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66">
              <a:lnSpc>
                <a:spcPct val="100000"/>
              </a:lnSpc>
              <a:spcAft>
                <a:spcPts val="0"/>
              </a:spcAft>
              <a:buNone/>
              <a:defRPr/>
            </a:pPr>
            <a:r>
              <a:rPr lang="fi-FI" sz="2200" b="1">
                <a:solidFill>
                  <a:prstClr val="white"/>
                </a:solidFill>
              </a:rPr>
              <a:t>GHG </a:t>
            </a:r>
            <a:r>
              <a:rPr lang="fi-FI" sz="2200" b="1" err="1">
                <a:solidFill>
                  <a:prstClr val="white"/>
                </a:solidFill>
              </a:rPr>
              <a:t>emissions</a:t>
            </a:r>
            <a:r>
              <a:rPr lang="fi-FI" sz="2200" b="1">
                <a:solidFill>
                  <a:prstClr val="white"/>
                </a:solidFill>
              </a:rPr>
              <a:t> </a:t>
            </a:r>
            <a:r>
              <a:rPr lang="fi-FI" sz="2200" b="1" err="1">
                <a:solidFill>
                  <a:prstClr val="white"/>
                </a:solidFill>
              </a:rPr>
              <a:t>from</a:t>
            </a:r>
            <a:r>
              <a:rPr lang="fi-FI" sz="2200" b="1">
                <a:solidFill>
                  <a:prstClr val="white"/>
                </a:solidFill>
              </a:rPr>
              <a:t> Turku </a:t>
            </a:r>
            <a:r>
              <a:rPr lang="fi-FI" sz="2200" b="1" err="1">
                <a:solidFill>
                  <a:prstClr val="white"/>
                </a:solidFill>
              </a:rPr>
              <a:t>area</a:t>
            </a:r>
            <a:r>
              <a:rPr lang="fi-FI" sz="2200" b="1">
                <a:solidFill>
                  <a:prstClr val="white"/>
                </a:solidFill>
              </a:rPr>
              <a:t> </a:t>
            </a:r>
            <a:r>
              <a:rPr lang="fi-FI" sz="2200" b="1" err="1">
                <a:solidFill>
                  <a:prstClr val="white"/>
                </a:solidFill>
              </a:rPr>
              <a:t>have</a:t>
            </a:r>
            <a:r>
              <a:rPr lang="fi-FI" sz="2200" b="1">
                <a:solidFill>
                  <a:prstClr val="white"/>
                </a:solidFill>
              </a:rPr>
              <a:t> </a:t>
            </a:r>
            <a:r>
              <a:rPr lang="fi-FI" sz="2200" b="1" err="1">
                <a:solidFill>
                  <a:prstClr val="white"/>
                </a:solidFill>
              </a:rPr>
              <a:t>already</a:t>
            </a:r>
            <a:r>
              <a:rPr lang="fi-FI" sz="2200" b="1">
                <a:solidFill>
                  <a:prstClr val="white"/>
                </a:solidFill>
              </a:rPr>
              <a:t> </a:t>
            </a:r>
            <a:r>
              <a:rPr lang="fi-FI" sz="2200" b="1" err="1">
                <a:solidFill>
                  <a:prstClr val="white"/>
                </a:solidFill>
              </a:rPr>
              <a:t>been</a:t>
            </a:r>
            <a:r>
              <a:rPr lang="fi-FI" sz="2200" b="1">
                <a:solidFill>
                  <a:prstClr val="white"/>
                </a:solidFill>
              </a:rPr>
              <a:t> </a:t>
            </a:r>
            <a:r>
              <a:rPr lang="fi-FI" sz="2200" b="1" err="1">
                <a:solidFill>
                  <a:prstClr val="white"/>
                </a:solidFill>
              </a:rPr>
              <a:t>been</a:t>
            </a:r>
            <a:r>
              <a:rPr lang="fi-FI" sz="2200" b="1">
                <a:solidFill>
                  <a:prstClr val="white"/>
                </a:solidFill>
              </a:rPr>
              <a:t> </a:t>
            </a:r>
            <a:r>
              <a:rPr lang="fi-FI" sz="2200" b="1" err="1">
                <a:solidFill>
                  <a:prstClr val="white"/>
                </a:solidFill>
              </a:rPr>
              <a:t>reduced</a:t>
            </a:r>
            <a:r>
              <a:rPr lang="fi-FI" sz="2200" b="1">
                <a:solidFill>
                  <a:prstClr val="white"/>
                </a:solidFill>
              </a:rPr>
              <a:t> </a:t>
            </a:r>
            <a:endParaRPr lang="fi-FI" sz="2200">
              <a:solidFill>
                <a:prstClr val="white"/>
              </a:solidFill>
            </a:endParaRPr>
          </a:p>
        </p:txBody>
      </p:sp>
      <p:sp>
        <p:nvSpPr>
          <p:cNvPr id="256" name="Suorakulmio 255">
            <a:extLst>
              <a:ext uri="{FF2B5EF4-FFF2-40B4-BE49-F238E27FC236}">
                <a16:creationId xmlns:a16="http://schemas.microsoft.com/office/drawing/2014/main" id="{68A931ED-309B-4A75-A768-169249BAAF25}"/>
              </a:ext>
            </a:extLst>
          </p:cNvPr>
          <p:cNvSpPr/>
          <p:nvPr/>
        </p:nvSpPr>
        <p:spPr>
          <a:xfrm>
            <a:off x="2319057" y="2920658"/>
            <a:ext cx="2126686" cy="1017390"/>
          </a:xfrm>
          <a:prstGeom prst="rect">
            <a:avLst/>
          </a:prstGeom>
        </p:spPr>
        <p:txBody>
          <a:bodyPr wrap="none" lIns="0" tIns="0" rIns="0" bIns="0">
            <a:noAutofit/>
          </a:bodyPr>
          <a:lstStyle/>
          <a:p>
            <a:pPr defTabSz="457166">
              <a:defRPr/>
            </a:pPr>
            <a:r>
              <a:rPr lang="fi-FI" sz="5400" b="1" kern="0">
                <a:solidFill>
                  <a:prstClr val="white"/>
                </a:solidFill>
                <a:latin typeface="Arial"/>
              </a:rPr>
              <a:t>-55 %</a:t>
            </a:r>
            <a:endParaRPr lang="fi-FI" sz="5400" kern="0">
              <a:solidFill>
                <a:prstClr val="white"/>
              </a:solidFill>
              <a:latin typeface="Arial"/>
            </a:endParaRPr>
          </a:p>
        </p:txBody>
      </p:sp>
      <p:sp>
        <p:nvSpPr>
          <p:cNvPr id="259" name="Text Placeholder 1">
            <a:extLst>
              <a:ext uri="{FF2B5EF4-FFF2-40B4-BE49-F238E27FC236}">
                <a16:creationId xmlns:a16="http://schemas.microsoft.com/office/drawing/2014/main" id="{8163F2B3-102F-4A6C-AC90-D2DE25165946}"/>
              </a:ext>
            </a:extLst>
          </p:cNvPr>
          <p:cNvSpPr txBox="1">
            <a:spLocks/>
          </p:cNvSpPr>
          <p:nvPr/>
        </p:nvSpPr>
        <p:spPr>
          <a:xfrm>
            <a:off x="2318313" y="3810277"/>
            <a:ext cx="2216672" cy="500138"/>
          </a:xfrm>
          <a:prstGeom prst="rect">
            <a:avLst/>
          </a:prstGeom>
          <a:noFill/>
        </p:spPr>
        <p:txBody>
          <a:bodyPr vert="horz" lIns="0" tIns="0" rIns="0" bIns="0" rtlCol="0" anchor="t">
            <a:noAutofit/>
          </a:bodyPr>
          <a:lstStyle>
            <a:lvl1pPr marL="179388" indent="-179388"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66">
              <a:lnSpc>
                <a:spcPct val="100000"/>
              </a:lnSpc>
              <a:spcAft>
                <a:spcPts val="0"/>
              </a:spcAft>
              <a:buNone/>
              <a:defRPr/>
            </a:pPr>
            <a:r>
              <a:rPr lang="fi-FI" sz="1200" err="1">
                <a:solidFill>
                  <a:prstClr val="white"/>
                </a:solidFill>
              </a:rPr>
              <a:t>from</a:t>
            </a:r>
            <a:r>
              <a:rPr lang="fi-FI" sz="1200">
                <a:solidFill>
                  <a:prstClr val="white"/>
                </a:solidFill>
              </a:rPr>
              <a:t> </a:t>
            </a:r>
            <a:r>
              <a:rPr lang="fi-FI" sz="1200" err="1">
                <a:solidFill>
                  <a:prstClr val="white"/>
                </a:solidFill>
              </a:rPr>
              <a:t>the</a:t>
            </a:r>
            <a:r>
              <a:rPr lang="fi-FI" sz="1200">
                <a:solidFill>
                  <a:prstClr val="white"/>
                </a:solidFill>
              </a:rPr>
              <a:t> </a:t>
            </a:r>
            <a:r>
              <a:rPr lang="fi-FI" sz="1200" err="1">
                <a:solidFill>
                  <a:prstClr val="white"/>
                </a:solidFill>
              </a:rPr>
              <a:t>level</a:t>
            </a:r>
            <a:r>
              <a:rPr lang="fi-FI" sz="1200">
                <a:solidFill>
                  <a:prstClr val="white"/>
                </a:solidFill>
              </a:rPr>
              <a:t> of 1990 </a:t>
            </a:r>
            <a:r>
              <a:rPr lang="fi-FI" sz="1200" err="1">
                <a:solidFill>
                  <a:prstClr val="white"/>
                </a:solidFill>
              </a:rPr>
              <a:t>by</a:t>
            </a:r>
            <a:r>
              <a:rPr lang="fi-FI" sz="1200">
                <a:solidFill>
                  <a:prstClr val="white"/>
                </a:solidFill>
              </a:rPr>
              <a:t> 2020.</a:t>
            </a:r>
          </a:p>
          <a:p>
            <a:pPr marL="0" indent="0" defTabSz="457166">
              <a:lnSpc>
                <a:spcPct val="100000"/>
              </a:lnSpc>
              <a:spcBef>
                <a:spcPts val="600"/>
              </a:spcBef>
              <a:spcAft>
                <a:spcPts val="0"/>
              </a:spcAft>
              <a:buNone/>
              <a:defRPr/>
            </a:pPr>
            <a:r>
              <a:rPr lang="fi-FI" sz="1100" b="1" err="1">
                <a:solidFill>
                  <a:prstClr val="white"/>
                </a:solidFill>
              </a:rPr>
              <a:t>From</a:t>
            </a:r>
            <a:r>
              <a:rPr lang="fi-FI" sz="1100" b="1">
                <a:solidFill>
                  <a:prstClr val="white"/>
                </a:solidFill>
              </a:rPr>
              <a:t> </a:t>
            </a:r>
            <a:r>
              <a:rPr lang="fi-FI" sz="1100" b="1" err="1">
                <a:solidFill>
                  <a:prstClr val="white"/>
                </a:solidFill>
              </a:rPr>
              <a:t>the</a:t>
            </a:r>
            <a:r>
              <a:rPr lang="fi-FI" sz="1100" b="1">
                <a:solidFill>
                  <a:prstClr val="white"/>
                </a:solidFill>
              </a:rPr>
              <a:t> top </a:t>
            </a:r>
            <a:r>
              <a:rPr lang="fi-FI" sz="1100" b="1" err="1">
                <a:solidFill>
                  <a:prstClr val="white"/>
                </a:solidFill>
              </a:rPr>
              <a:t>levels</a:t>
            </a:r>
            <a:r>
              <a:rPr lang="fi-FI" sz="1100" b="1">
                <a:solidFill>
                  <a:prstClr val="white"/>
                </a:solidFill>
              </a:rPr>
              <a:t> of 2000’s </a:t>
            </a:r>
            <a:r>
              <a:rPr lang="fi-FI" sz="1100" b="1" err="1">
                <a:solidFill>
                  <a:prstClr val="white"/>
                </a:solidFill>
              </a:rPr>
              <a:t>the</a:t>
            </a:r>
            <a:r>
              <a:rPr lang="fi-FI" sz="1100" b="1">
                <a:solidFill>
                  <a:prstClr val="white"/>
                </a:solidFill>
              </a:rPr>
              <a:t> </a:t>
            </a:r>
            <a:r>
              <a:rPr lang="fi-FI" sz="1100" b="1" err="1">
                <a:solidFill>
                  <a:prstClr val="white"/>
                </a:solidFill>
              </a:rPr>
              <a:t>reduction</a:t>
            </a:r>
            <a:r>
              <a:rPr lang="fi-FI" sz="1100" b="1">
                <a:solidFill>
                  <a:prstClr val="white"/>
                </a:solidFill>
              </a:rPr>
              <a:t> is -60 %.</a:t>
            </a:r>
          </a:p>
        </p:txBody>
      </p:sp>
      <p:sp>
        <p:nvSpPr>
          <p:cNvPr id="260" name="Suorakulmio 259">
            <a:extLst>
              <a:ext uri="{FF2B5EF4-FFF2-40B4-BE49-F238E27FC236}">
                <a16:creationId xmlns:a16="http://schemas.microsoft.com/office/drawing/2014/main" id="{F2896DAE-7CEA-41EF-8FB7-94AB13E5875B}"/>
              </a:ext>
            </a:extLst>
          </p:cNvPr>
          <p:cNvSpPr/>
          <p:nvPr/>
        </p:nvSpPr>
        <p:spPr>
          <a:xfrm>
            <a:off x="807401" y="4651383"/>
            <a:ext cx="1916329" cy="1177245"/>
          </a:xfrm>
          <a:prstGeom prst="rect">
            <a:avLst/>
          </a:prstGeom>
        </p:spPr>
        <p:txBody>
          <a:bodyPr wrap="square">
            <a:spAutoFit/>
          </a:bodyPr>
          <a:lstStyle/>
          <a:p>
            <a:pPr defTabSz="457166">
              <a:defRPr/>
            </a:pPr>
            <a:r>
              <a:rPr lang="fi-FI" sz="1200" b="1" kern="0">
                <a:solidFill>
                  <a:srgbClr val="4B4B4A"/>
                </a:solidFill>
                <a:latin typeface="Arial"/>
              </a:rPr>
              <a:t>City of Turku </a:t>
            </a:r>
            <a:r>
              <a:rPr lang="fi-FI" sz="1200" b="1" kern="0" err="1">
                <a:solidFill>
                  <a:srgbClr val="4B4B4A"/>
                </a:solidFill>
                <a:latin typeface="Arial"/>
              </a:rPr>
              <a:t>Climate</a:t>
            </a:r>
            <a:r>
              <a:rPr lang="fi-FI" sz="1200" b="1" kern="0">
                <a:solidFill>
                  <a:srgbClr val="4B4B4A"/>
                </a:solidFill>
                <a:latin typeface="Arial"/>
              </a:rPr>
              <a:t> Plan 2029 (EU SECAP) </a:t>
            </a:r>
            <a:r>
              <a:rPr lang="fi-FI" sz="1200" b="1" kern="0" err="1">
                <a:solidFill>
                  <a:srgbClr val="4B4B4A"/>
                </a:solidFill>
                <a:latin typeface="Arial"/>
              </a:rPr>
              <a:t>steers</a:t>
            </a:r>
            <a:r>
              <a:rPr lang="fi-FI" sz="1200" b="1" kern="0">
                <a:solidFill>
                  <a:srgbClr val="4B4B4A"/>
                </a:solidFill>
                <a:latin typeface="Arial"/>
              </a:rPr>
              <a:t> </a:t>
            </a:r>
            <a:r>
              <a:rPr lang="fi-FI" sz="1200" b="1" kern="0" err="1">
                <a:solidFill>
                  <a:srgbClr val="4B4B4A"/>
                </a:solidFill>
                <a:latin typeface="Arial"/>
              </a:rPr>
              <a:t>the</a:t>
            </a:r>
            <a:r>
              <a:rPr lang="fi-FI" sz="1200" b="1" kern="0">
                <a:solidFill>
                  <a:srgbClr val="4B4B4A"/>
                </a:solidFill>
                <a:latin typeface="Arial"/>
              </a:rPr>
              <a:t> </a:t>
            </a:r>
            <a:r>
              <a:rPr lang="fi-FI" sz="1200" b="1" kern="0" err="1">
                <a:solidFill>
                  <a:srgbClr val="4B4B4A"/>
                </a:solidFill>
                <a:latin typeface="Arial"/>
              </a:rPr>
              <a:t>Climate</a:t>
            </a:r>
            <a:r>
              <a:rPr lang="fi-FI" sz="1200" b="1" kern="0">
                <a:solidFill>
                  <a:srgbClr val="4B4B4A"/>
                </a:solidFill>
                <a:latin typeface="Arial"/>
              </a:rPr>
              <a:t> </a:t>
            </a:r>
            <a:r>
              <a:rPr lang="fi-FI" sz="1200" b="1" kern="0" err="1">
                <a:solidFill>
                  <a:srgbClr val="4B4B4A"/>
                </a:solidFill>
                <a:latin typeface="Arial"/>
              </a:rPr>
              <a:t>policies</a:t>
            </a:r>
            <a:r>
              <a:rPr lang="fi-FI" sz="1200" b="1" kern="0">
                <a:solidFill>
                  <a:srgbClr val="4B4B4A"/>
                </a:solidFill>
                <a:latin typeface="Arial"/>
              </a:rPr>
              <a:t> and </a:t>
            </a:r>
            <a:r>
              <a:rPr lang="fi-FI" sz="1200" b="1" kern="0" err="1">
                <a:solidFill>
                  <a:srgbClr val="4B4B4A"/>
                </a:solidFill>
                <a:latin typeface="Arial"/>
              </a:rPr>
              <a:t>actions</a:t>
            </a:r>
            <a:r>
              <a:rPr lang="fi-FI" sz="1200" b="1" kern="0">
                <a:solidFill>
                  <a:srgbClr val="4B4B4A"/>
                </a:solidFill>
                <a:latin typeface="Arial"/>
              </a:rPr>
              <a:t> of </a:t>
            </a:r>
            <a:r>
              <a:rPr lang="fi-FI" sz="1200" b="1" kern="0" err="1">
                <a:solidFill>
                  <a:srgbClr val="4B4B4A"/>
                </a:solidFill>
                <a:latin typeface="Arial"/>
              </a:rPr>
              <a:t>the</a:t>
            </a:r>
            <a:r>
              <a:rPr lang="fi-FI" sz="1200" b="1" kern="0">
                <a:solidFill>
                  <a:srgbClr val="4B4B4A"/>
                </a:solidFill>
                <a:latin typeface="Arial"/>
              </a:rPr>
              <a:t> </a:t>
            </a:r>
            <a:r>
              <a:rPr lang="fi-FI" sz="1200" b="1" kern="0" err="1">
                <a:solidFill>
                  <a:srgbClr val="4B4B4A"/>
                </a:solidFill>
                <a:latin typeface="Arial"/>
              </a:rPr>
              <a:t>whole</a:t>
            </a:r>
            <a:r>
              <a:rPr lang="fi-FI" sz="1200" b="1" kern="0">
                <a:solidFill>
                  <a:srgbClr val="4B4B4A"/>
                </a:solidFill>
                <a:latin typeface="Arial"/>
              </a:rPr>
              <a:t> city </a:t>
            </a:r>
            <a:r>
              <a:rPr lang="fi-FI" sz="1200" b="1" kern="0" err="1">
                <a:solidFill>
                  <a:srgbClr val="4B4B4A"/>
                </a:solidFill>
                <a:latin typeface="Arial"/>
              </a:rPr>
              <a:t>group</a:t>
            </a:r>
            <a:endParaRPr lang="fi-FI" sz="1200" b="1" kern="0">
              <a:solidFill>
                <a:srgbClr val="4B4B4A"/>
              </a:solidFill>
              <a:latin typeface="Arial"/>
            </a:endParaRPr>
          </a:p>
          <a:p>
            <a:pPr defTabSz="457166">
              <a:defRPr/>
            </a:pPr>
            <a:r>
              <a:rPr lang="fi-FI" sz="1050" kern="0">
                <a:solidFill>
                  <a:srgbClr val="4B4B4A"/>
                </a:solidFill>
                <a:latin typeface="Arial"/>
              </a:rPr>
              <a:t>(City </a:t>
            </a:r>
            <a:r>
              <a:rPr lang="fi-FI" sz="1050" kern="0" err="1">
                <a:solidFill>
                  <a:srgbClr val="4B4B4A"/>
                </a:solidFill>
                <a:latin typeface="Arial"/>
              </a:rPr>
              <a:t>Council</a:t>
            </a:r>
            <a:r>
              <a:rPr lang="fi-FI" sz="1050" kern="0">
                <a:solidFill>
                  <a:srgbClr val="4B4B4A"/>
                </a:solidFill>
                <a:latin typeface="Arial"/>
              </a:rPr>
              <a:t> 16 </a:t>
            </a:r>
            <a:r>
              <a:rPr lang="fi-FI" sz="1050" kern="0" err="1">
                <a:solidFill>
                  <a:srgbClr val="4B4B4A"/>
                </a:solidFill>
                <a:latin typeface="Arial"/>
              </a:rPr>
              <a:t>May</a:t>
            </a:r>
            <a:r>
              <a:rPr lang="fi-FI" sz="1050" kern="0">
                <a:solidFill>
                  <a:srgbClr val="4B4B4A"/>
                </a:solidFill>
                <a:latin typeface="Arial"/>
              </a:rPr>
              <a:t> 2022).</a:t>
            </a:r>
          </a:p>
        </p:txBody>
      </p:sp>
      <p:cxnSp>
        <p:nvCxnSpPr>
          <p:cNvPr id="274" name="Suora yhdysviiva 273">
            <a:extLst>
              <a:ext uri="{FF2B5EF4-FFF2-40B4-BE49-F238E27FC236}">
                <a16:creationId xmlns:a16="http://schemas.microsoft.com/office/drawing/2014/main" id="{F96EAA7B-4DD1-4DD5-8A59-BD2391FD5A40}"/>
              </a:ext>
            </a:extLst>
          </p:cNvPr>
          <p:cNvCxnSpPr>
            <a:cxnSpLocks/>
          </p:cNvCxnSpPr>
          <p:nvPr/>
        </p:nvCxnSpPr>
        <p:spPr>
          <a:xfrm flipH="1">
            <a:off x="7235298" y="1674635"/>
            <a:ext cx="1372" cy="1054649"/>
          </a:xfrm>
          <a:prstGeom prst="line">
            <a:avLst/>
          </a:prstGeom>
          <a:noFill/>
          <a:ln w="25400" cap="flat" cmpd="sng" algn="ctr">
            <a:solidFill>
              <a:srgbClr val="002060"/>
            </a:solidFill>
            <a:prstDash val="sysDot"/>
          </a:ln>
          <a:effectLst/>
        </p:spPr>
      </p:cxnSp>
      <p:pic>
        <p:nvPicPr>
          <p:cNvPr id="36" name="Picture 7">
            <a:extLst>
              <a:ext uri="{FF2B5EF4-FFF2-40B4-BE49-F238E27FC236}">
                <a16:creationId xmlns:a16="http://schemas.microsoft.com/office/drawing/2014/main" id="{835497A2-89D5-4470-9A1C-5BC753CF20F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921" y="2882198"/>
            <a:ext cx="1353482" cy="1553681"/>
          </a:xfrm>
          <a:prstGeom prst="rect">
            <a:avLst/>
          </a:prstGeom>
        </p:spPr>
      </p:pic>
      <p:sp>
        <p:nvSpPr>
          <p:cNvPr id="39" name="Text Placeholder 1">
            <a:extLst>
              <a:ext uri="{FF2B5EF4-FFF2-40B4-BE49-F238E27FC236}">
                <a16:creationId xmlns:a16="http://schemas.microsoft.com/office/drawing/2014/main" id="{7728E7A5-510F-4BC8-AF38-96D9D30C0061}"/>
              </a:ext>
            </a:extLst>
          </p:cNvPr>
          <p:cNvSpPr txBox="1">
            <a:spLocks/>
          </p:cNvSpPr>
          <p:nvPr/>
        </p:nvSpPr>
        <p:spPr>
          <a:xfrm>
            <a:off x="4917864" y="1683562"/>
            <a:ext cx="2235957" cy="779047"/>
          </a:xfrm>
          <a:prstGeom prst="rect">
            <a:avLst/>
          </a:prstGeom>
          <a:noFill/>
        </p:spPr>
        <p:txBody>
          <a:bodyPr vert="horz" lIns="0" tIns="0" rIns="0" bIns="0" rtlCol="0" anchor="t">
            <a:noAutofit/>
          </a:bodyPr>
          <a:lstStyle>
            <a:lvl1pPr marL="179388" indent="-179388"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66">
              <a:lnSpc>
                <a:spcPct val="100000"/>
              </a:lnSpc>
              <a:spcAft>
                <a:spcPts val="300"/>
              </a:spcAft>
              <a:buNone/>
              <a:defRPr/>
            </a:pPr>
            <a:r>
              <a:rPr lang="fi-FI" sz="1050" b="1" err="1">
                <a:solidFill>
                  <a:srgbClr val="4B4B4A"/>
                </a:solidFill>
              </a:rPr>
              <a:t>Glogal</a:t>
            </a:r>
            <a:r>
              <a:rPr lang="fi-FI" sz="1050" b="1">
                <a:solidFill>
                  <a:srgbClr val="4B4B4A"/>
                </a:solidFill>
              </a:rPr>
              <a:t> </a:t>
            </a:r>
            <a:r>
              <a:rPr lang="fi-FI" sz="1050" b="1" err="1">
                <a:solidFill>
                  <a:srgbClr val="4B4B4A"/>
                </a:solidFill>
              </a:rPr>
              <a:t>warming</a:t>
            </a:r>
            <a:r>
              <a:rPr lang="fi-FI" sz="1050" b="1">
                <a:solidFill>
                  <a:srgbClr val="4B4B4A"/>
                </a:solidFill>
              </a:rPr>
              <a:t> </a:t>
            </a:r>
            <a:r>
              <a:rPr lang="fi-FI" sz="1050" b="1" err="1">
                <a:solidFill>
                  <a:srgbClr val="4B4B4A"/>
                </a:solidFill>
              </a:rPr>
              <a:t>continues</a:t>
            </a:r>
            <a:r>
              <a:rPr lang="fi-FI" sz="1050" b="1">
                <a:solidFill>
                  <a:srgbClr val="4B4B4A"/>
                </a:solidFill>
              </a:rPr>
              <a:t> on </a:t>
            </a:r>
            <a:r>
              <a:rPr lang="fi-FI" sz="1050" b="1" err="1">
                <a:solidFill>
                  <a:srgbClr val="4B4B4A"/>
                </a:solidFill>
              </a:rPr>
              <a:t>riskful</a:t>
            </a:r>
            <a:r>
              <a:rPr lang="fi-FI" sz="1050" b="1">
                <a:solidFill>
                  <a:srgbClr val="4B4B4A"/>
                </a:solidFill>
              </a:rPr>
              <a:t> </a:t>
            </a:r>
            <a:r>
              <a:rPr lang="fi-FI" sz="1050" b="1" err="1">
                <a:solidFill>
                  <a:srgbClr val="4B4B4A"/>
                </a:solidFill>
              </a:rPr>
              <a:t>level</a:t>
            </a:r>
            <a:r>
              <a:rPr lang="fi-FI" sz="1050" b="1">
                <a:solidFill>
                  <a:srgbClr val="4B4B4A"/>
                </a:solidFill>
              </a:rPr>
              <a:t>, </a:t>
            </a:r>
            <a:r>
              <a:rPr lang="fi-FI" sz="1050" b="1" err="1">
                <a:solidFill>
                  <a:srgbClr val="4B4B4A"/>
                </a:solidFill>
              </a:rPr>
              <a:t>even</a:t>
            </a:r>
            <a:r>
              <a:rPr lang="fi-FI" sz="1050" b="1">
                <a:solidFill>
                  <a:srgbClr val="4B4B4A"/>
                </a:solidFill>
              </a:rPr>
              <a:t> </a:t>
            </a:r>
            <a:r>
              <a:rPr lang="fi-FI" sz="1050" b="1" err="1">
                <a:solidFill>
                  <a:srgbClr val="4B4B4A"/>
                </a:solidFill>
              </a:rPr>
              <a:t>while</a:t>
            </a:r>
            <a:r>
              <a:rPr lang="fi-FI" sz="1050" b="1">
                <a:solidFill>
                  <a:srgbClr val="4B4B4A"/>
                </a:solidFill>
              </a:rPr>
              <a:t> </a:t>
            </a:r>
            <a:r>
              <a:rPr lang="fi-FI" sz="1050" b="1" err="1">
                <a:solidFill>
                  <a:srgbClr val="4B4B4A"/>
                </a:solidFill>
              </a:rPr>
              <a:t>global</a:t>
            </a:r>
            <a:r>
              <a:rPr lang="fi-FI" sz="1050" b="1">
                <a:solidFill>
                  <a:srgbClr val="4B4B4A"/>
                </a:solidFill>
              </a:rPr>
              <a:t> </a:t>
            </a:r>
            <a:r>
              <a:rPr lang="fi-FI" sz="1050" b="1" err="1">
                <a:solidFill>
                  <a:srgbClr val="4B4B4A"/>
                </a:solidFill>
              </a:rPr>
              <a:t>climate</a:t>
            </a:r>
            <a:r>
              <a:rPr lang="fi-FI" sz="1050" b="1">
                <a:solidFill>
                  <a:srgbClr val="4B4B4A"/>
                </a:solidFill>
              </a:rPr>
              <a:t> </a:t>
            </a:r>
            <a:r>
              <a:rPr lang="fi-FI" sz="1050" b="1" err="1">
                <a:solidFill>
                  <a:srgbClr val="4B4B4A"/>
                </a:solidFill>
              </a:rPr>
              <a:t>policy</a:t>
            </a:r>
            <a:r>
              <a:rPr lang="fi-FI" sz="1050" b="1">
                <a:solidFill>
                  <a:srgbClr val="4B4B4A"/>
                </a:solidFill>
              </a:rPr>
              <a:t> is </a:t>
            </a:r>
            <a:r>
              <a:rPr lang="fi-FI" sz="1050" b="1" err="1">
                <a:solidFill>
                  <a:srgbClr val="4B4B4A"/>
                </a:solidFill>
              </a:rPr>
              <a:t>advancing</a:t>
            </a:r>
            <a:r>
              <a:rPr lang="fi-FI" sz="1000" b="1">
                <a:solidFill>
                  <a:srgbClr val="4B4B4A"/>
                </a:solidFill>
              </a:rPr>
              <a:t>.</a:t>
            </a:r>
          </a:p>
          <a:p>
            <a:pPr marL="0" indent="0" defTabSz="457166">
              <a:lnSpc>
                <a:spcPct val="100000"/>
              </a:lnSpc>
              <a:spcAft>
                <a:spcPts val="300"/>
              </a:spcAft>
              <a:buNone/>
              <a:defRPr/>
            </a:pPr>
            <a:r>
              <a:rPr lang="fi-FI" sz="975">
                <a:solidFill>
                  <a:srgbClr val="4B4B4A"/>
                </a:solidFill>
              </a:rPr>
              <a:t>Turku </a:t>
            </a:r>
            <a:r>
              <a:rPr lang="fi-FI" sz="975" err="1">
                <a:solidFill>
                  <a:srgbClr val="4B4B4A"/>
                </a:solidFill>
              </a:rPr>
              <a:t>Climate</a:t>
            </a:r>
            <a:r>
              <a:rPr lang="fi-FI" sz="975">
                <a:solidFill>
                  <a:srgbClr val="4B4B4A"/>
                </a:solidFill>
              </a:rPr>
              <a:t> Plan </a:t>
            </a:r>
            <a:r>
              <a:rPr lang="fi-FI" sz="975" err="1">
                <a:solidFill>
                  <a:srgbClr val="4B4B4A"/>
                </a:solidFill>
              </a:rPr>
              <a:t>has</a:t>
            </a:r>
            <a:r>
              <a:rPr lang="fi-FI" sz="975">
                <a:solidFill>
                  <a:srgbClr val="4B4B4A"/>
                </a:solidFill>
              </a:rPr>
              <a:t> </a:t>
            </a:r>
            <a:r>
              <a:rPr lang="fi-FI" sz="975" err="1">
                <a:solidFill>
                  <a:srgbClr val="4B4B4A"/>
                </a:solidFill>
              </a:rPr>
              <a:t>been</a:t>
            </a:r>
            <a:r>
              <a:rPr lang="fi-FI" sz="975">
                <a:solidFill>
                  <a:srgbClr val="4B4B4A"/>
                </a:solidFill>
              </a:rPr>
              <a:t> </a:t>
            </a:r>
            <a:r>
              <a:rPr lang="fi-FI" sz="975" err="1">
                <a:solidFill>
                  <a:srgbClr val="4B4B4A"/>
                </a:solidFill>
              </a:rPr>
              <a:t>evaluated</a:t>
            </a:r>
            <a:r>
              <a:rPr lang="fi-FI" sz="975">
                <a:solidFill>
                  <a:srgbClr val="4B4B4A"/>
                </a:solidFill>
              </a:rPr>
              <a:t> and </a:t>
            </a:r>
            <a:r>
              <a:rPr lang="fi-FI" sz="975" err="1">
                <a:solidFill>
                  <a:srgbClr val="4B4B4A"/>
                </a:solidFill>
              </a:rPr>
              <a:t>upgraded</a:t>
            </a:r>
            <a:r>
              <a:rPr lang="fi-FI" sz="975">
                <a:solidFill>
                  <a:srgbClr val="4B4B4A"/>
                </a:solidFill>
              </a:rPr>
              <a:t> (</a:t>
            </a:r>
            <a:r>
              <a:rPr lang="fi-FI" sz="975" err="1">
                <a:solidFill>
                  <a:srgbClr val="4B4B4A"/>
                </a:solidFill>
              </a:rPr>
              <a:t>incl</a:t>
            </a:r>
            <a:r>
              <a:rPr lang="fi-FI" sz="975">
                <a:solidFill>
                  <a:srgbClr val="4B4B4A"/>
                </a:solidFill>
              </a:rPr>
              <a:t>. </a:t>
            </a:r>
            <a:r>
              <a:rPr lang="fi-FI" sz="975" err="1">
                <a:solidFill>
                  <a:srgbClr val="4B4B4A"/>
                </a:solidFill>
              </a:rPr>
              <a:t>mitigation</a:t>
            </a:r>
            <a:r>
              <a:rPr lang="fi-FI" sz="975">
                <a:solidFill>
                  <a:srgbClr val="4B4B4A"/>
                </a:solidFill>
              </a:rPr>
              <a:t>, </a:t>
            </a:r>
            <a:r>
              <a:rPr lang="fi-FI" sz="975" err="1">
                <a:solidFill>
                  <a:srgbClr val="4B4B4A"/>
                </a:solidFill>
              </a:rPr>
              <a:t>risks</a:t>
            </a:r>
            <a:r>
              <a:rPr lang="fi-FI" sz="975">
                <a:solidFill>
                  <a:srgbClr val="4B4B4A"/>
                </a:solidFill>
              </a:rPr>
              <a:t> and </a:t>
            </a:r>
            <a:r>
              <a:rPr lang="fi-FI" sz="975" err="1">
                <a:solidFill>
                  <a:srgbClr val="4B4B4A"/>
                </a:solidFill>
              </a:rPr>
              <a:t>impacts</a:t>
            </a:r>
            <a:r>
              <a:rPr lang="fi-FI" sz="975">
                <a:solidFill>
                  <a:srgbClr val="4B4B4A"/>
                </a:solidFill>
              </a:rPr>
              <a:t> and </a:t>
            </a:r>
            <a:r>
              <a:rPr lang="fi-FI" sz="975" err="1">
                <a:solidFill>
                  <a:srgbClr val="4B4B4A"/>
                </a:solidFill>
              </a:rPr>
              <a:t>adaptation</a:t>
            </a:r>
            <a:r>
              <a:rPr lang="fi-FI" sz="975">
                <a:solidFill>
                  <a:srgbClr val="4B4B4A"/>
                </a:solidFill>
              </a:rPr>
              <a:t>).</a:t>
            </a:r>
          </a:p>
        </p:txBody>
      </p:sp>
      <p:sp>
        <p:nvSpPr>
          <p:cNvPr id="40" name="Otsikko 1">
            <a:extLst>
              <a:ext uri="{FF2B5EF4-FFF2-40B4-BE49-F238E27FC236}">
                <a16:creationId xmlns:a16="http://schemas.microsoft.com/office/drawing/2014/main" id="{DAEA31CF-928E-4FA0-8934-E33B9E199967}"/>
              </a:ext>
            </a:extLst>
          </p:cNvPr>
          <p:cNvSpPr>
            <a:spLocks noGrp="1"/>
          </p:cNvSpPr>
          <p:nvPr>
            <p:ph type="title"/>
          </p:nvPr>
        </p:nvSpPr>
        <p:spPr>
          <a:xfrm>
            <a:off x="849049" y="997510"/>
            <a:ext cx="7804140" cy="536498"/>
          </a:xfrm>
        </p:spPr>
        <p:txBody>
          <a:bodyPr/>
          <a:lstStyle/>
          <a:p>
            <a:r>
              <a:rPr lang="fi-FI" sz="3000" b="1" err="1">
                <a:solidFill>
                  <a:srgbClr val="0070C0"/>
                </a:solidFill>
              </a:rPr>
              <a:t>Climate</a:t>
            </a:r>
            <a:r>
              <a:rPr lang="fi-FI" sz="3000" b="1">
                <a:solidFill>
                  <a:srgbClr val="0070C0"/>
                </a:solidFill>
              </a:rPr>
              <a:t> </a:t>
            </a:r>
            <a:r>
              <a:rPr lang="fi-FI" sz="3000" b="1" err="1">
                <a:solidFill>
                  <a:srgbClr val="0070C0"/>
                </a:solidFill>
              </a:rPr>
              <a:t>Responsibility</a:t>
            </a:r>
            <a:r>
              <a:rPr lang="fi-FI" sz="3000" b="1">
                <a:solidFill>
                  <a:srgbClr val="0070C0"/>
                </a:solidFill>
              </a:rPr>
              <a:t> of Turku</a:t>
            </a:r>
          </a:p>
        </p:txBody>
      </p:sp>
      <p:sp>
        <p:nvSpPr>
          <p:cNvPr id="12" name="Suorakulmio 11"/>
          <p:cNvSpPr/>
          <p:nvPr/>
        </p:nvSpPr>
        <p:spPr>
          <a:xfrm>
            <a:off x="4833320" y="2880345"/>
            <a:ext cx="3596435" cy="400110"/>
          </a:xfrm>
          <a:prstGeom prst="rect">
            <a:avLst/>
          </a:prstGeom>
        </p:spPr>
        <p:txBody>
          <a:bodyPr wrap="square">
            <a:spAutoFit/>
          </a:bodyPr>
          <a:lstStyle/>
          <a:p>
            <a:pPr defTabSz="457166">
              <a:defRPr/>
            </a:pPr>
            <a:r>
              <a:rPr lang="fi-FI" sz="1000" b="1" err="1">
                <a:solidFill>
                  <a:srgbClr val="4B4B4A"/>
                </a:solidFill>
                <a:latin typeface="Arial"/>
              </a:rPr>
              <a:t>Turku’s</a:t>
            </a:r>
            <a:r>
              <a:rPr lang="fi-FI" sz="1000" b="1">
                <a:solidFill>
                  <a:srgbClr val="4B4B4A"/>
                </a:solidFill>
                <a:latin typeface="Arial"/>
              </a:rPr>
              <a:t> GHG </a:t>
            </a:r>
            <a:r>
              <a:rPr lang="fi-FI" sz="1000" b="1" err="1">
                <a:solidFill>
                  <a:srgbClr val="4B4B4A"/>
                </a:solidFill>
                <a:latin typeface="Arial"/>
              </a:rPr>
              <a:t>emissions</a:t>
            </a:r>
            <a:r>
              <a:rPr lang="fi-FI" sz="1000" b="1">
                <a:solidFill>
                  <a:srgbClr val="4B4B4A"/>
                </a:solidFill>
                <a:latin typeface="Arial"/>
              </a:rPr>
              <a:t> </a:t>
            </a:r>
            <a:r>
              <a:rPr lang="fi-FI" sz="1000" b="1" err="1">
                <a:solidFill>
                  <a:srgbClr val="4B4B4A"/>
                </a:solidFill>
                <a:latin typeface="Arial"/>
              </a:rPr>
              <a:t>are</a:t>
            </a:r>
            <a:r>
              <a:rPr lang="fi-FI" sz="1000" b="1">
                <a:solidFill>
                  <a:srgbClr val="4B4B4A"/>
                </a:solidFill>
                <a:latin typeface="Arial"/>
              </a:rPr>
              <a:t> </a:t>
            </a:r>
            <a:r>
              <a:rPr lang="fi-FI" sz="1000" b="1" err="1">
                <a:solidFill>
                  <a:srgbClr val="4B4B4A"/>
                </a:solidFill>
                <a:latin typeface="Arial"/>
              </a:rPr>
              <a:t>already</a:t>
            </a:r>
            <a:r>
              <a:rPr lang="fi-FI" sz="1000" b="1">
                <a:solidFill>
                  <a:srgbClr val="4B4B4A"/>
                </a:solidFill>
                <a:latin typeface="Arial"/>
              </a:rPr>
              <a:t> </a:t>
            </a:r>
            <a:r>
              <a:rPr lang="fi-FI" sz="1000" b="1" err="1">
                <a:solidFill>
                  <a:srgbClr val="4B4B4A"/>
                </a:solidFill>
                <a:latin typeface="Arial"/>
              </a:rPr>
              <a:t>the</a:t>
            </a:r>
            <a:r>
              <a:rPr lang="fi-FI" sz="1000" b="1">
                <a:solidFill>
                  <a:srgbClr val="4B4B4A"/>
                </a:solidFill>
                <a:latin typeface="Arial"/>
              </a:rPr>
              <a:t> </a:t>
            </a:r>
            <a:r>
              <a:rPr lang="fi-FI" sz="1000" b="1" err="1">
                <a:solidFill>
                  <a:srgbClr val="4B4B4A"/>
                </a:solidFill>
                <a:latin typeface="Arial"/>
              </a:rPr>
              <a:t>lowest</a:t>
            </a:r>
            <a:r>
              <a:rPr lang="fi-FI" sz="1000" b="1">
                <a:solidFill>
                  <a:srgbClr val="4B4B4A"/>
                </a:solidFill>
                <a:latin typeface="Arial"/>
              </a:rPr>
              <a:t> of </a:t>
            </a:r>
            <a:r>
              <a:rPr lang="fi-FI" sz="1000" b="1" err="1">
                <a:solidFill>
                  <a:srgbClr val="4B4B4A"/>
                </a:solidFill>
                <a:latin typeface="Arial"/>
              </a:rPr>
              <a:t>cities</a:t>
            </a:r>
            <a:r>
              <a:rPr lang="fi-FI" sz="1000" b="1">
                <a:solidFill>
                  <a:srgbClr val="4B4B4A"/>
                </a:solidFill>
                <a:latin typeface="Arial"/>
              </a:rPr>
              <a:t>’ in Finland and </a:t>
            </a:r>
            <a:r>
              <a:rPr lang="fi-FI" sz="1000" b="1" err="1">
                <a:solidFill>
                  <a:srgbClr val="4B4B4A"/>
                </a:solidFill>
                <a:latin typeface="Arial"/>
              </a:rPr>
              <a:t>are</a:t>
            </a:r>
            <a:r>
              <a:rPr lang="fi-FI" sz="1000" b="1">
                <a:solidFill>
                  <a:srgbClr val="4B4B4A"/>
                </a:solidFill>
                <a:latin typeface="Arial"/>
              </a:rPr>
              <a:t> </a:t>
            </a:r>
            <a:r>
              <a:rPr lang="fi-FI" sz="1000" b="1" err="1">
                <a:solidFill>
                  <a:srgbClr val="4B4B4A"/>
                </a:solidFill>
                <a:latin typeface="Arial"/>
              </a:rPr>
              <a:t>being</a:t>
            </a:r>
            <a:r>
              <a:rPr lang="fi-FI" sz="1000" b="1">
                <a:solidFill>
                  <a:srgbClr val="4B4B4A"/>
                </a:solidFill>
                <a:latin typeface="Arial"/>
              </a:rPr>
              <a:t> </a:t>
            </a:r>
            <a:r>
              <a:rPr lang="fi-FI" sz="1000" b="1" err="1">
                <a:solidFill>
                  <a:srgbClr val="4B4B4A"/>
                </a:solidFill>
                <a:latin typeface="Arial"/>
              </a:rPr>
              <a:t>reduced</a:t>
            </a:r>
            <a:r>
              <a:rPr lang="fi-FI" sz="1000" b="1">
                <a:solidFill>
                  <a:srgbClr val="4B4B4A"/>
                </a:solidFill>
                <a:latin typeface="Arial"/>
              </a:rPr>
              <a:t> </a:t>
            </a:r>
            <a:r>
              <a:rPr lang="fi-FI" sz="1000" b="1" err="1">
                <a:solidFill>
                  <a:srgbClr val="4B4B4A"/>
                </a:solidFill>
                <a:latin typeface="Arial"/>
              </a:rPr>
              <a:t>fastest</a:t>
            </a:r>
            <a:r>
              <a:rPr lang="fi-FI" sz="1000" b="1">
                <a:solidFill>
                  <a:srgbClr val="4B4B4A"/>
                </a:solidFill>
                <a:latin typeface="Arial"/>
              </a:rPr>
              <a:t>.</a:t>
            </a:r>
          </a:p>
        </p:txBody>
      </p:sp>
      <p:sp>
        <p:nvSpPr>
          <p:cNvPr id="13" name="Suorakulmio 12"/>
          <p:cNvSpPr/>
          <p:nvPr/>
        </p:nvSpPr>
        <p:spPr>
          <a:xfrm>
            <a:off x="5214989" y="5422815"/>
            <a:ext cx="2653290" cy="369332"/>
          </a:xfrm>
          <a:prstGeom prst="rect">
            <a:avLst/>
          </a:prstGeom>
        </p:spPr>
        <p:txBody>
          <a:bodyPr wrap="square">
            <a:spAutoFit/>
          </a:bodyPr>
          <a:lstStyle/>
          <a:p>
            <a:pPr defTabSz="457166">
              <a:defRPr/>
            </a:pPr>
            <a:r>
              <a:rPr lang="fi-FI" sz="900" b="1" i="1">
                <a:solidFill>
                  <a:srgbClr val="4B4B4A"/>
                </a:solidFill>
                <a:latin typeface="Arial"/>
              </a:rPr>
              <a:t>GHG </a:t>
            </a:r>
            <a:r>
              <a:rPr lang="fi-FI" sz="900" b="1" i="1" err="1">
                <a:solidFill>
                  <a:srgbClr val="4B4B4A"/>
                </a:solidFill>
                <a:latin typeface="Arial"/>
              </a:rPr>
              <a:t>emissions</a:t>
            </a:r>
            <a:r>
              <a:rPr lang="fi-FI" sz="900" b="1" i="1">
                <a:solidFill>
                  <a:srgbClr val="4B4B4A"/>
                </a:solidFill>
                <a:latin typeface="Arial"/>
              </a:rPr>
              <a:t> per </a:t>
            </a:r>
            <a:r>
              <a:rPr lang="fi-FI" sz="900" b="1" i="1" err="1">
                <a:solidFill>
                  <a:srgbClr val="4B4B4A"/>
                </a:solidFill>
                <a:latin typeface="Arial"/>
              </a:rPr>
              <a:t>capita</a:t>
            </a:r>
            <a:r>
              <a:rPr lang="fi-FI" sz="900" b="1" i="1">
                <a:solidFill>
                  <a:srgbClr val="4B4B4A"/>
                </a:solidFill>
                <a:latin typeface="Arial"/>
              </a:rPr>
              <a:t> in 2020 t.-CO2-ekv</a:t>
            </a:r>
            <a:endParaRPr lang="fi-FI" sz="900" i="1">
              <a:solidFill>
                <a:srgbClr val="4B4B4A"/>
              </a:solidFill>
            </a:endParaRPr>
          </a:p>
          <a:p>
            <a:pPr defTabSz="457166">
              <a:defRPr/>
            </a:pPr>
            <a:r>
              <a:rPr lang="fi-FI" sz="900" i="1" err="1">
                <a:solidFill>
                  <a:srgbClr val="4B4B4A"/>
                </a:solidFill>
              </a:rPr>
              <a:t>without</a:t>
            </a:r>
            <a:r>
              <a:rPr lang="fi-FI" sz="900" i="1">
                <a:solidFill>
                  <a:srgbClr val="4B4B4A"/>
                </a:solidFill>
              </a:rPr>
              <a:t> </a:t>
            </a:r>
            <a:r>
              <a:rPr lang="fi-FI" sz="900" i="1" err="1">
                <a:solidFill>
                  <a:srgbClr val="4B4B4A"/>
                </a:solidFill>
              </a:rPr>
              <a:t>industry</a:t>
            </a:r>
            <a:r>
              <a:rPr lang="fi-FI" sz="900" i="1">
                <a:solidFill>
                  <a:srgbClr val="4B4B4A"/>
                </a:solidFill>
              </a:rPr>
              <a:t> </a:t>
            </a:r>
            <a:r>
              <a:rPr lang="fi-FI" sz="900" i="1" err="1">
                <a:solidFill>
                  <a:srgbClr val="4B4B4A"/>
                </a:solidFill>
              </a:rPr>
              <a:t>emissions</a:t>
            </a:r>
            <a:r>
              <a:rPr lang="fi-FI" sz="900" i="1">
                <a:solidFill>
                  <a:srgbClr val="4B4B4A"/>
                </a:solidFill>
              </a:rPr>
              <a:t>, CO2 Report 2022)</a:t>
            </a:r>
            <a:endParaRPr lang="fi-FI" sz="900" i="1">
              <a:solidFill>
                <a:srgbClr val="4B4B4A"/>
              </a:solidFill>
              <a:latin typeface="Arial"/>
            </a:endParaRPr>
          </a:p>
        </p:txBody>
      </p:sp>
      <p:cxnSp>
        <p:nvCxnSpPr>
          <p:cNvPr id="88" name="Suora yhdysviiva 87">
            <a:extLst>
              <a:ext uri="{FF2B5EF4-FFF2-40B4-BE49-F238E27FC236}">
                <a16:creationId xmlns:a16="http://schemas.microsoft.com/office/drawing/2014/main" id="{F96EAA7B-4DD1-4DD5-8A59-BD2391FD5A40}"/>
              </a:ext>
            </a:extLst>
          </p:cNvPr>
          <p:cNvCxnSpPr>
            <a:cxnSpLocks/>
          </p:cNvCxnSpPr>
          <p:nvPr/>
        </p:nvCxnSpPr>
        <p:spPr>
          <a:xfrm flipH="1">
            <a:off x="4564485" y="4670363"/>
            <a:ext cx="1372" cy="1054649"/>
          </a:xfrm>
          <a:prstGeom prst="line">
            <a:avLst/>
          </a:prstGeom>
          <a:noFill/>
          <a:ln w="25400" cap="flat" cmpd="sng" algn="ctr">
            <a:solidFill>
              <a:srgbClr val="002060"/>
            </a:solidFill>
            <a:prstDash val="sysDot"/>
          </a:ln>
          <a:effectLst/>
        </p:spPr>
      </p:cxnSp>
      <p:cxnSp>
        <p:nvCxnSpPr>
          <p:cNvPr id="89" name="Suora yhdysviiva 88">
            <a:extLst>
              <a:ext uri="{FF2B5EF4-FFF2-40B4-BE49-F238E27FC236}">
                <a16:creationId xmlns:a16="http://schemas.microsoft.com/office/drawing/2014/main" id="{F96EAA7B-4DD1-4DD5-8A59-BD2391FD5A40}"/>
              </a:ext>
            </a:extLst>
          </p:cNvPr>
          <p:cNvCxnSpPr>
            <a:cxnSpLocks/>
          </p:cNvCxnSpPr>
          <p:nvPr/>
        </p:nvCxnSpPr>
        <p:spPr>
          <a:xfrm flipH="1">
            <a:off x="2740125" y="4670364"/>
            <a:ext cx="1372" cy="1054649"/>
          </a:xfrm>
          <a:prstGeom prst="line">
            <a:avLst/>
          </a:prstGeom>
          <a:noFill/>
          <a:ln w="25400" cap="flat" cmpd="sng" algn="ctr">
            <a:solidFill>
              <a:srgbClr val="002060"/>
            </a:solidFill>
            <a:prstDash val="sysDot"/>
          </a:ln>
          <a:effectLst/>
        </p:spPr>
      </p:cxnSp>
      <p:sp>
        <p:nvSpPr>
          <p:cNvPr id="90" name="Text Placeholder 1">
            <a:extLst>
              <a:ext uri="{FF2B5EF4-FFF2-40B4-BE49-F238E27FC236}">
                <a16:creationId xmlns:a16="http://schemas.microsoft.com/office/drawing/2014/main" id="{7728E7A5-510F-4BC8-AF38-96D9D30C0061}"/>
              </a:ext>
            </a:extLst>
          </p:cNvPr>
          <p:cNvSpPr txBox="1">
            <a:spLocks/>
          </p:cNvSpPr>
          <p:nvPr/>
        </p:nvSpPr>
        <p:spPr>
          <a:xfrm>
            <a:off x="2981593" y="4683431"/>
            <a:ext cx="1660778" cy="779047"/>
          </a:xfrm>
          <a:prstGeom prst="rect">
            <a:avLst/>
          </a:prstGeom>
          <a:noFill/>
        </p:spPr>
        <p:txBody>
          <a:bodyPr vert="horz" lIns="0" tIns="0" rIns="0" bIns="0" rtlCol="0" anchor="t">
            <a:noAutofit/>
          </a:bodyPr>
          <a:lstStyle>
            <a:lvl1pPr marL="179388" indent="-179388"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66">
              <a:lnSpc>
                <a:spcPct val="100000"/>
              </a:lnSpc>
              <a:spcAft>
                <a:spcPts val="0"/>
              </a:spcAft>
              <a:buNone/>
              <a:defRPr/>
            </a:pPr>
            <a:r>
              <a:rPr lang="fi-FI" sz="1200" b="1">
                <a:solidFill>
                  <a:srgbClr val="4B4B4A"/>
                </a:solidFill>
              </a:rPr>
              <a:t>Turku </a:t>
            </a:r>
            <a:r>
              <a:rPr lang="fi-FI" sz="1200" b="1" err="1">
                <a:solidFill>
                  <a:srgbClr val="4B4B4A"/>
                </a:solidFill>
              </a:rPr>
              <a:t>invests</a:t>
            </a:r>
            <a:r>
              <a:rPr lang="fi-FI" sz="1200" b="1">
                <a:solidFill>
                  <a:srgbClr val="4B4B4A"/>
                </a:solidFill>
              </a:rPr>
              <a:t> to </a:t>
            </a:r>
            <a:r>
              <a:rPr lang="fi-FI" sz="1200" b="1" err="1">
                <a:solidFill>
                  <a:srgbClr val="4B4B4A"/>
                </a:solidFill>
              </a:rPr>
              <a:t>Climate</a:t>
            </a:r>
            <a:r>
              <a:rPr lang="fi-FI" sz="1200" b="1">
                <a:solidFill>
                  <a:srgbClr val="4B4B4A"/>
                </a:solidFill>
              </a:rPr>
              <a:t> Action.</a:t>
            </a:r>
          </a:p>
          <a:p>
            <a:pPr marL="0" indent="0" defTabSz="457166">
              <a:lnSpc>
                <a:spcPct val="100000"/>
              </a:lnSpc>
              <a:spcBef>
                <a:spcPts val="300"/>
              </a:spcBef>
              <a:spcAft>
                <a:spcPts val="0"/>
              </a:spcAft>
              <a:buNone/>
              <a:defRPr/>
            </a:pPr>
            <a:r>
              <a:rPr lang="fi-FI" sz="1200" b="1">
                <a:solidFill>
                  <a:srgbClr val="4B4B4A"/>
                </a:solidFill>
              </a:rPr>
              <a:t>Energy </a:t>
            </a:r>
            <a:r>
              <a:rPr lang="fi-FI" sz="1200" b="1" err="1">
                <a:solidFill>
                  <a:srgbClr val="4B4B4A"/>
                </a:solidFill>
              </a:rPr>
              <a:t>use</a:t>
            </a:r>
            <a:r>
              <a:rPr lang="fi-FI" sz="1200" b="1">
                <a:solidFill>
                  <a:srgbClr val="4B4B4A"/>
                </a:solidFill>
              </a:rPr>
              <a:t> of </a:t>
            </a:r>
            <a:r>
              <a:rPr lang="fi-FI" sz="1200" b="1" err="1">
                <a:solidFill>
                  <a:srgbClr val="4B4B4A"/>
                </a:solidFill>
              </a:rPr>
              <a:t>fossil</a:t>
            </a:r>
            <a:r>
              <a:rPr lang="fi-FI" sz="1200" b="1">
                <a:solidFill>
                  <a:srgbClr val="4B4B4A"/>
                </a:solidFill>
              </a:rPr>
              <a:t> </a:t>
            </a:r>
            <a:r>
              <a:rPr lang="fi-FI" sz="1200" b="1" err="1">
                <a:solidFill>
                  <a:srgbClr val="4B4B4A"/>
                </a:solidFill>
              </a:rPr>
              <a:t>coal</a:t>
            </a:r>
            <a:r>
              <a:rPr lang="fi-FI" sz="1200" b="1">
                <a:solidFill>
                  <a:srgbClr val="4B4B4A"/>
                </a:solidFill>
              </a:rPr>
              <a:t> </a:t>
            </a:r>
            <a:r>
              <a:rPr lang="fi-FI" sz="1200" b="1" err="1">
                <a:solidFill>
                  <a:srgbClr val="4B4B4A"/>
                </a:solidFill>
              </a:rPr>
              <a:t>has</a:t>
            </a:r>
            <a:r>
              <a:rPr lang="fi-FI" sz="1200" b="1">
                <a:solidFill>
                  <a:srgbClr val="4B4B4A"/>
                </a:solidFill>
              </a:rPr>
              <a:t> </a:t>
            </a:r>
            <a:r>
              <a:rPr lang="fi-FI" sz="1200" b="1" err="1">
                <a:solidFill>
                  <a:srgbClr val="4B4B4A"/>
                </a:solidFill>
              </a:rPr>
              <a:t>been</a:t>
            </a:r>
            <a:r>
              <a:rPr lang="fi-FI" sz="1200" b="1">
                <a:solidFill>
                  <a:srgbClr val="4B4B4A"/>
                </a:solidFill>
              </a:rPr>
              <a:t> </a:t>
            </a:r>
            <a:r>
              <a:rPr lang="fi-FI" sz="1200" b="1" err="1">
                <a:solidFill>
                  <a:srgbClr val="4B4B4A"/>
                </a:solidFill>
              </a:rPr>
              <a:t>ended</a:t>
            </a:r>
            <a:r>
              <a:rPr lang="fi-FI" sz="1200" b="1">
                <a:solidFill>
                  <a:srgbClr val="4B4B4A"/>
                </a:solidFill>
              </a:rPr>
              <a:t> </a:t>
            </a:r>
            <a:r>
              <a:rPr lang="fi-FI" sz="1200" b="1" err="1">
                <a:solidFill>
                  <a:srgbClr val="4B4B4A"/>
                </a:solidFill>
              </a:rPr>
              <a:t>during</a:t>
            </a:r>
            <a:r>
              <a:rPr lang="fi-FI" sz="1200" b="1">
                <a:solidFill>
                  <a:srgbClr val="4B4B4A"/>
                </a:solidFill>
              </a:rPr>
              <a:t> 2022</a:t>
            </a:r>
            <a:r>
              <a:rPr lang="fi-FI" sz="1300" b="1">
                <a:solidFill>
                  <a:srgbClr val="4B4B4A"/>
                </a:solidFill>
              </a:rPr>
              <a:t>.*</a:t>
            </a:r>
          </a:p>
        </p:txBody>
      </p:sp>
      <p:pic>
        <p:nvPicPr>
          <p:cNvPr id="19" name="Kuva 18" descr="Kuva, joka sisältää kohteen teksti, merkki&#10;&#10;Kuvaus luotu automaattisesti">
            <a:extLst>
              <a:ext uri="{FF2B5EF4-FFF2-40B4-BE49-F238E27FC236}">
                <a16:creationId xmlns:a16="http://schemas.microsoft.com/office/drawing/2014/main" id="{787F4D88-7CA5-4D94-B980-835C88B8B0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3899" y="1054796"/>
            <a:ext cx="1343447" cy="1793898"/>
          </a:xfrm>
          <a:prstGeom prst="rect">
            <a:avLst/>
          </a:prstGeom>
        </p:spPr>
      </p:pic>
      <p:sp>
        <p:nvSpPr>
          <p:cNvPr id="18" name="Suorakulmio 17"/>
          <p:cNvSpPr/>
          <p:nvPr/>
        </p:nvSpPr>
        <p:spPr>
          <a:xfrm>
            <a:off x="2822674" y="5746401"/>
            <a:ext cx="1576072" cy="230832"/>
          </a:xfrm>
          <a:prstGeom prst="rect">
            <a:avLst/>
          </a:prstGeom>
        </p:spPr>
        <p:txBody>
          <a:bodyPr wrap="square">
            <a:spAutoFit/>
          </a:bodyPr>
          <a:lstStyle/>
          <a:p>
            <a:pPr defTabSz="457166">
              <a:defRPr/>
            </a:pPr>
            <a:r>
              <a:rPr lang="fi-FI" sz="900" i="1">
                <a:solidFill>
                  <a:srgbClr val="4B4B4A"/>
                </a:solidFill>
                <a:latin typeface="Arial"/>
              </a:rPr>
              <a:t>* </a:t>
            </a:r>
            <a:r>
              <a:rPr lang="fi-FI" sz="900" i="1" err="1">
                <a:solidFill>
                  <a:srgbClr val="4B4B4A"/>
                </a:solidFill>
                <a:latin typeface="Arial"/>
              </a:rPr>
              <a:t>Excluding</a:t>
            </a:r>
            <a:r>
              <a:rPr lang="fi-FI" sz="900" i="1">
                <a:solidFill>
                  <a:srgbClr val="4B4B4A"/>
                </a:solidFill>
                <a:latin typeface="Arial"/>
              </a:rPr>
              <a:t> </a:t>
            </a:r>
            <a:r>
              <a:rPr lang="fi-FI" sz="900" i="1" err="1">
                <a:solidFill>
                  <a:srgbClr val="4B4B4A"/>
                </a:solidFill>
                <a:latin typeface="Arial"/>
              </a:rPr>
              <a:t>crisis</a:t>
            </a:r>
            <a:r>
              <a:rPr lang="fi-FI" sz="900" i="1">
                <a:solidFill>
                  <a:srgbClr val="4B4B4A"/>
                </a:solidFill>
                <a:latin typeface="Arial"/>
              </a:rPr>
              <a:t> </a:t>
            </a:r>
            <a:r>
              <a:rPr lang="fi-FI" sz="900" i="1" err="1">
                <a:solidFill>
                  <a:srgbClr val="4B4B4A"/>
                </a:solidFill>
                <a:latin typeface="Arial"/>
              </a:rPr>
              <a:t>situations</a:t>
            </a:r>
            <a:endParaRPr lang="fi-FI" sz="900" i="1">
              <a:solidFill>
                <a:srgbClr val="4B4B4A"/>
              </a:solidFill>
              <a:latin typeface="Arial"/>
            </a:endParaRPr>
          </a:p>
        </p:txBody>
      </p:sp>
      <p:graphicFrame>
        <p:nvGraphicFramePr>
          <p:cNvPr id="20" name="Kaavio 19">
            <a:extLst>
              <a:ext uri="{FF2B5EF4-FFF2-40B4-BE49-F238E27FC236}">
                <a16:creationId xmlns:a16="http://schemas.microsoft.com/office/drawing/2014/main" id="{B046F1C8-884B-4746-ACF9-672242127FC6}"/>
              </a:ext>
            </a:extLst>
          </p:cNvPr>
          <p:cNvGraphicFramePr>
            <a:graphicFrameLocks/>
          </p:cNvGraphicFramePr>
          <p:nvPr/>
        </p:nvGraphicFramePr>
        <p:xfrm>
          <a:off x="4622992" y="3376197"/>
          <a:ext cx="4129122" cy="20466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537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9"/>
          <p:cNvSpPr>
            <a:spLocks noChangeArrowheads="1"/>
          </p:cNvSpPr>
          <p:nvPr/>
        </p:nvSpPr>
        <p:spPr bwMode="auto">
          <a:xfrm>
            <a:off x="654050" y="557213"/>
            <a:ext cx="66468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839788" eaLnBrk="0" hangingPunct="0">
              <a:defRPr b="1">
                <a:solidFill>
                  <a:schemeClr val="tx1"/>
                </a:solidFill>
                <a:latin typeface="Arial" panose="020B0604020202020204" pitchFamily="34" charset="0"/>
              </a:defRPr>
            </a:lvl1pPr>
            <a:lvl2pPr marL="742950" indent="-285750" defTabSz="839788" eaLnBrk="0" hangingPunct="0">
              <a:defRPr b="1">
                <a:solidFill>
                  <a:schemeClr val="tx1"/>
                </a:solidFill>
                <a:latin typeface="Arial" panose="020B0604020202020204" pitchFamily="34" charset="0"/>
              </a:defRPr>
            </a:lvl2pPr>
            <a:lvl3pPr marL="1143000" indent="-228600" defTabSz="839788" eaLnBrk="0" hangingPunct="0">
              <a:defRPr b="1">
                <a:solidFill>
                  <a:schemeClr val="tx1"/>
                </a:solidFill>
                <a:latin typeface="Arial" panose="020B0604020202020204" pitchFamily="34" charset="0"/>
              </a:defRPr>
            </a:lvl3pPr>
            <a:lvl4pPr marL="1600200" indent="-228600" defTabSz="839788" eaLnBrk="0" hangingPunct="0">
              <a:defRPr b="1">
                <a:solidFill>
                  <a:schemeClr val="tx1"/>
                </a:solidFill>
                <a:latin typeface="Arial" panose="020B0604020202020204" pitchFamily="34" charset="0"/>
              </a:defRPr>
            </a:lvl4pPr>
            <a:lvl5pPr marL="2057400" indent="-228600" defTabSz="839788" eaLnBrk="0" hangingPunct="0">
              <a:defRPr b="1">
                <a:solidFill>
                  <a:schemeClr val="tx1"/>
                </a:solidFill>
                <a:latin typeface="Arial" panose="020B0604020202020204" pitchFamily="34" charset="0"/>
              </a:defRPr>
            </a:lvl5pPr>
            <a:lvl6pPr marL="2514600" indent="-228600" defTabSz="839788" eaLnBrk="0" fontAlgn="base" hangingPunct="0">
              <a:spcBef>
                <a:spcPct val="0"/>
              </a:spcBef>
              <a:spcAft>
                <a:spcPct val="0"/>
              </a:spcAft>
              <a:defRPr b="1">
                <a:solidFill>
                  <a:schemeClr val="tx1"/>
                </a:solidFill>
                <a:latin typeface="Arial" panose="020B0604020202020204" pitchFamily="34" charset="0"/>
              </a:defRPr>
            </a:lvl6pPr>
            <a:lvl7pPr marL="2971800" indent="-228600" defTabSz="839788" eaLnBrk="0" fontAlgn="base" hangingPunct="0">
              <a:spcBef>
                <a:spcPct val="0"/>
              </a:spcBef>
              <a:spcAft>
                <a:spcPct val="0"/>
              </a:spcAft>
              <a:defRPr b="1">
                <a:solidFill>
                  <a:schemeClr val="tx1"/>
                </a:solidFill>
                <a:latin typeface="Arial" panose="020B0604020202020204" pitchFamily="34" charset="0"/>
              </a:defRPr>
            </a:lvl7pPr>
            <a:lvl8pPr marL="3429000" indent="-228600" defTabSz="839788" eaLnBrk="0" fontAlgn="base" hangingPunct="0">
              <a:spcBef>
                <a:spcPct val="0"/>
              </a:spcBef>
              <a:spcAft>
                <a:spcPct val="0"/>
              </a:spcAft>
              <a:defRPr b="1">
                <a:solidFill>
                  <a:schemeClr val="tx1"/>
                </a:solidFill>
                <a:latin typeface="Arial" panose="020B0604020202020204" pitchFamily="34" charset="0"/>
              </a:defRPr>
            </a:lvl8pPr>
            <a:lvl9pPr marL="3886200" indent="-228600" defTabSz="839788"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800" b="0">
              <a:solidFill>
                <a:schemeClr val="bg1"/>
              </a:solidFill>
              <a:ea typeface="MS PGothic" panose="020B0600070205080204" pitchFamily="34" charset="-128"/>
              <a:cs typeface="Arial" panose="020B0604020202020204" pitchFamily="34" charset="0"/>
            </a:endParaRPr>
          </a:p>
        </p:txBody>
      </p:sp>
      <p:sp>
        <p:nvSpPr>
          <p:cNvPr id="7171" name="Rectangle 4"/>
          <p:cNvSpPr>
            <a:spLocks noGrp="1" noChangeArrowheads="1"/>
          </p:cNvSpPr>
          <p:nvPr>
            <p:ph type="title"/>
          </p:nvPr>
        </p:nvSpPr>
        <p:spPr>
          <a:xfrm>
            <a:off x="179388" y="188913"/>
            <a:ext cx="8857108" cy="719807"/>
          </a:xfrm>
        </p:spPr>
        <p:txBody>
          <a:bodyPr/>
          <a:lstStyle/>
          <a:p>
            <a:pPr algn="l" eaLnBrk="1" hangingPunct="1">
              <a:defRPr/>
            </a:pPr>
            <a:r>
              <a:rPr lang="en-GB" sz="2800">
                <a:solidFill>
                  <a:schemeClr val="accent6"/>
                </a:solidFill>
              </a:rPr>
              <a:t>State of Play of CCA &amp; Innovation Strategies</a:t>
            </a:r>
          </a:p>
        </p:txBody>
      </p:sp>
      <p:sp>
        <p:nvSpPr>
          <p:cNvPr id="4100" name="Rectangle 6"/>
          <p:cNvSpPr>
            <a:spLocks noGrp="1" noChangeArrowheads="1"/>
          </p:cNvSpPr>
          <p:nvPr>
            <p:ph type="body" sz="half" idx="1"/>
          </p:nvPr>
        </p:nvSpPr>
        <p:spPr>
          <a:xfrm>
            <a:off x="323528" y="1031529"/>
            <a:ext cx="3906664" cy="4600598"/>
          </a:xfrm>
          <a:ln w="6350">
            <a:solidFill>
              <a:srgbClr val="000000"/>
            </a:solidFill>
          </a:ln>
        </p:spPr>
        <p:txBody>
          <a:bodyPr/>
          <a:lstStyle/>
          <a:p>
            <a:pPr marL="0" indent="0" algn="ctr" eaLnBrk="1" hangingPunct="1">
              <a:lnSpc>
                <a:spcPct val="80000"/>
              </a:lnSpc>
              <a:spcBef>
                <a:spcPct val="30000"/>
              </a:spcBef>
              <a:buNone/>
              <a:defRPr/>
            </a:pPr>
            <a:r>
              <a:rPr lang="en-GB" sz="2000" b="1" dirty="0">
                <a:solidFill>
                  <a:schemeClr val="accent6"/>
                </a:solidFill>
              </a:rPr>
              <a:t>CCA strategy (</a:t>
            </a:r>
            <a:r>
              <a:rPr lang="en-GB" sz="2000" b="1" dirty="0" err="1">
                <a:solidFill>
                  <a:schemeClr val="accent6"/>
                </a:solidFill>
              </a:rPr>
              <a:t>ies</a:t>
            </a:r>
            <a:r>
              <a:rPr lang="en-GB" sz="2000" b="1" dirty="0">
                <a:solidFill>
                  <a:schemeClr val="accent6"/>
                </a:solidFill>
              </a:rPr>
              <a:t>)</a:t>
            </a:r>
          </a:p>
          <a:p>
            <a:pPr eaLnBrk="1" hangingPunct="1">
              <a:lnSpc>
                <a:spcPct val="80000"/>
              </a:lnSpc>
              <a:spcBef>
                <a:spcPct val="30000"/>
              </a:spcBef>
              <a:defRPr/>
            </a:pPr>
            <a:r>
              <a:rPr lang="en-GB" sz="1800" dirty="0">
                <a:solidFill>
                  <a:schemeClr val="accent6"/>
                </a:solidFill>
              </a:rPr>
              <a:t>Turku Climate Plan 2029</a:t>
            </a:r>
          </a:p>
          <a:p>
            <a:pPr eaLnBrk="1" hangingPunct="1">
              <a:lnSpc>
                <a:spcPct val="80000"/>
              </a:lnSpc>
              <a:spcBef>
                <a:spcPct val="30000"/>
              </a:spcBef>
              <a:defRPr/>
            </a:pPr>
            <a:r>
              <a:rPr lang="en-GB" sz="1800" dirty="0">
                <a:solidFill>
                  <a:schemeClr val="accent6"/>
                </a:solidFill>
                <a:cs typeface="Arial"/>
              </a:rPr>
              <a:t>National Climate Change Adaptation Strategy 2030</a:t>
            </a:r>
          </a:p>
          <a:p>
            <a:pPr eaLnBrk="1" hangingPunct="1">
              <a:lnSpc>
                <a:spcPct val="80000"/>
              </a:lnSpc>
              <a:spcBef>
                <a:spcPct val="30000"/>
              </a:spcBef>
              <a:defRPr/>
            </a:pPr>
            <a:r>
              <a:rPr lang="en-GB" sz="1800" dirty="0">
                <a:solidFill>
                  <a:schemeClr val="accent6"/>
                </a:solidFill>
              </a:rPr>
              <a:t>(Southwest Finland’s Climate Roadmap 2030 focuses on mitigation, no regional CCA strategy)</a:t>
            </a:r>
          </a:p>
          <a:p>
            <a:pPr eaLnBrk="1" hangingPunct="1">
              <a:lnSpc>
                <a:spcPct val="80000"/>
              </a:lnSpc>
              <a:spcBef>
                <a:spcPct val="30000"/>
              </a:spcBef>
              <a:buFontTx/>
              <a:buNone/>
              <a:defRPr/>
            </a:pPr>
            <a:endParaRPr lang="en-GB" sz="1800" dirty="0">
              <a:solidFill>
                <a:srgbClr val="000066"/>
              </a:solidFill>
            </a:endParaRPr>
          </a:p>
        </p:txBody>
      </p:sp>
      <p:sp>
        <p:nvSpPr>
          <p:cNvPr id="717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E7A7D7C-9005-4615-85E4-57F242954BDB}" type="slidenum">
              <a:rPr lang="en-GB" altLang="en-US" b="0"/>
              <a:pPr eaLnBrk="1" hangingPunct="1"/>
              <a:t>5</a:t>
            </a:fld>
            <a:endParaRPr lang="en-GB" altLang="en-US" b="0"/>
          </a:p>
        </p:txBody>
      </p:sp>
      <p:sp>
        <p:nvSpPr>
          <p:cNvPr id="8" name="Rectangle 6"/>
          <p:cNvSpPr txBox="1">
            <a:spLocks noChangeArrowheads="1"/>
          </p:cNvSpPr>
          <p:nvPr/>
        </p:nvSpPr>
        <p:spPr bwMode="auto">
          <a:xfrm>
            <a:off x="4449979" y="1031528"/>
            <a:ext cx="3906664" cy="460059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eaLnBrk="1" hangingPunct="1">
              <a:lnSpc>
                <a:spcPct val="80000"/>
              </a:lnSpc>
              <a:spcBef>
                <a:spcPct val="30000"/>
              </a:spcBef>
              <a:buNone/>
              <a:defRPr/>
            </a:pPr>
            <a:r>
              <a:rPr lang="en-GB" sz="2000" kern="0">
                <a:solidFill>
                  <a:schemeClr val="accent6"/>
                </a:solidFill>
              </a:rPr>
              <a:t>Innovation strategy (</a:t>
            </a:r>
            <a:r>
              <a:rPr lang="en-GB" sz="2000" kern="0" err="1">
                <a:solidFill>
                  <a:schemeClr val="accent6"/>
                </a:solidFill>
              </a:rPr>
              <a:t>ies</a:t>
            </a:r>
            <a:r>
              <a:rPr lang="en-GB" sz="2000" kern="0">
                <a:solidFill>
                  <a:schemeClr val="accent6"/>
                </a:solidFill>
              </a:rPr>
              <a:t>)</a:t>
            </a:r>
          </a:p>
          <a:p>
            <a:pPr eaLnBrk="1" hangingPunct="1">
              <a:lnSpc>
                <a:spcPct val="80000"/>
              </a:lnSpc>
              <a:spcBef>
                <a:spcPct val="30000"/>
              </a:spcBef>
              <a:defRPr/>
            </a:pPr>
            <a:r>
              <a:rPr lang="en-GB" sz="1800" b="0" kern="0">
                <a:solidFill>
                  <a:schemeClr val="accent6"/>
                </a:solidFill>
                <a:cs typeface="Arial"/>
              </a:rPr>
              <a:t>Southwest Finland's Smart Specialisation Strategy </a:t>
            </a:r>
          </a:p>
          <a:p>
            <a:pPr eaLnBrk="1" hangingPunct="1">
              <a:lnSpc>
                <a:spcPct val="80000"/>
              </a:lnSpc>
              <a:spcBef>
                <a:spcPct val="30000"/>
              </a:spcBef>
              <a:defRPr/>
            </a:pPr>
            <a:r>
              <a:rPr lang="en-GB" sz="1800" b="0" kern="0">
                <a:solidFill>
                  <a:schemeClr val="accent6"/>
                </a:solidFill>
                <a:cs typeface="Arial"/>
              </a:rPr>
              <a:t>Southwest Finland's Research and Innovation Roadmap</a:t>
            </a:r>
          </a:p>
          <a:p>
            <a:pPr eaLnBrk="1" hangingPunct="1">
              <a:lnSpc>
                <a:spcPct val="80000"/>
              </a:lnSpc>
              <a:spcBef>
                <a:spcPct val="30000"/>
              </a:spcBef>
              <a:buFontTx/>
              <a:buNone/>
              <a:defRPr/>
            </a:pPr>
            <a:endParaRPr lang="en-GB" sz="1800" b="0" kern="0">
              <a:solidFill>
                <a:srgbClr val="0000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07F503C-B7C5-BEA2-EFB9-EB749BF209D9}"/>
              </a:ext>
            </a:extLst>
          </p:cNvPr>
          <p:cNvSpPr>
            <a:spLocks noGrp="1"/>
          </p:cNvSpPr>
          <p:nvPr>
            <p:ph type="title"/>
          </p:nvPr>
        </p:nvSpPr>
        <p:spPr>
          <a:xfrm>
            <a:off x="654565" y="780539"/>
            <a:ext cx="4286024" cy="1082472"/>
          </a:xfrm>
        </p:spPr>
        <p:txBody>
          <a:bodyPr/>
          <a:lstStyle/>
          <a:p>
            <a:r>
              <a:rPr lang="fi-FI"/>
              <a:t>Turku </a:t>
            </a:r>
            <a:r>
              <a:rPr lang="fi-FI" err="1"/>
              <a:t>Climate</a:t>
            </a:r>
            <a:r>
              <a:rPr lang="fi-FI"/>
              <a:t> Plan 2029 and </a:t>
            </a:r>
            <a:r>
              <a:rPr lang="fi-FI" err="1"/>
              <a:t>climate</a:t>
            </a:r>
            <a:r>
              <a:rPr lang="fi-FI"/>
              <a:t> targets</a:t>
            </a:r>
          </a:p>
        </p:txBody>
      </p:sp>
      <p:sp>
        <p:nvSpPr>
          <p:cNvPr id="5" name="Tekstin paikkamerkki 4">
            <a:extLst>
              <a:ext uri="{FF2B5EF4-FFF2-40B4-BE49-F238E27FC236}">
                <a16:creationId xmlns:a16="http://schemas.microsoft.com/office/drawing/2014/main" id="{05B8C2CB-5D6F-1091-505B-B9914B05B205}"/>
              </a:ext>
            </a:extLst>
          </p:cNvPr>
          <p:cNvSpPr>
            <a:spLocks noGrp="1"/>
          </p:cNvSpPr>
          <p:nvPr>
            <p:ph type="body" sz="quarter" idx="12"/>
          </p:nvPr>
        </p:nvSpPr>
        <p:spPr>
          <a:xfrm>
            <a:off x="654565" y="2124332"/>
            <a:ext cx="5064372" cy="2609336"/>
          </a:xfrm>
        </p:spPr>
        <p:txBody>
          <a:bodyPr/>
          <a:lstStyle/>
          <a:p>
            <a:r>
              <a:rPr lang="en-US" sz="1500"/>
              <a:t>Turku City Council decided on the strategy on 16 April 2018. The main target of climate policy in accordance with the city strategy is a carbon neutral city area by the year 2029. </a:t>
            </a:r>
          </a:p>
          <a:p>
            <a:r>
              <a:rPr lang="en-US" sz="1500"/>
              <a:t>In order to meet the target, the Turku area strives to reduce greenhouse gases by 90 per cent compared to the 1990 level by year 2029. This target will be reached through milestones that are set for each council term.</a:t>
            </a:r>
          </a:p>
          <a:p>
            <a:r>
              <a:rPr lang="en-US" sz="1500"/>
              <a:t>From 2029 onwards, Turku strives to be a climate positive area with negative net emissions.</a:t>
            </a:r>
          </a:p>
          <a:p>
            <a:r>
              <a:rPr lang="en-US" sz="1500"/>
              <a:t>Turku prepares for climate change as comprehensively as possible and the city is developed to better sustain the change.</a:t>
            </a:r>
          </a:p>
          <a:p>
            <a:r>
              <a:rPr lang="en-US" sz="1500"/>
              <a:t>Turku implements strong climate policy and strives to be an internationally </a:t>
            </a:r>
            <a:r>
              <a:rPr lang="en-US" sz="1500" err="1"/>
              <a:t>recognised</a:t>
            </a:r>
            <a:r>
              <a:rPr lang="en-US" sz="1500"/>
              <a:t> pioneer and developer of sustainable solutions and expertise.</a:t>
            </a:r>
          </a:p>
          <a:p>
            <a:endParaRPr lang="fi-FI"/>
          </a:p>
        </p:txBody>
      </p:sp>
      <p:pic>
        <p:nvPicPr>
          <p:cNvPr id="9" name="Kuvan paikkamerkki 8" descr="Kuva, joka sisältää kohteen teksti, puu, piha-, taivas&#10;&#10;Kuvaus luotu automaattisesti">
            <a:extLst>
              <a:ext uri="{FF2B5EF4-FFF2-40B4-BE49-F238E27FC236}">
                <a16:creationId xmlns:a16="http://schemas.microsoft.com/office/drawing/2014/main" id="{58265ADC-885C-EDAB-70DA-333D4AB38B7F}"/>
              </a:ext>
            </a:extLst>
          </p:cNvPr>
          <p:cNvPicPr>
            <a:picLocks noGrp="1" noChangeAspect="1"/>
          </p:cNvPicPr>
          <p:nvPr>
            <p:ph type="pic" sz="quarter" idx="13"/>
          </p:nvPr>
        </p:nvPicPr>
        <p:blipFill>
          <a:blip r:embed="rId2"/>
          <a:srcRect t="3729" b="3729"/>
          <a:stretch>
            <a:fillRect/>
          </a:stretch>
        </p:blipFill>
        <p:spPr>
          <a:xfrm>
            <a:off x="6600123" y="897903"/>
            <a:ext cx="2430699" cy="3181386"/>
          </a:xfrm>
        </p:spPr>
      </p:pic>
      <p:pic>
        <p:nvPicPr>
          <p:cNvPr id="6" name="Kuva 5">
            <a:extLst>
              <a:ext uri="{FF2B5EF4-FFF2-40B4-BE49-F238E27FC236}">
                <a16:creationId xmlns:a16="http://schemas.microsoft.com/office/drawing/2014/main" id="{DC65EA2D-2AA5-ACCD-4097-A84E13095269}"/>
              </a:ext>
            </a:extLst>
          </p:cNvPr>
          <p:cNvPicPr>
            <a:picLocks noChangeAspect="1"/>
          </p:cNvPicPr>
          <p:nvPr/>
        </p:nvPicPr>
        <p:blipFill>
          <a:blip r:embed="rId3"/>
          <a:stretch>
            <a:fillRect/>
          </a:stretch>
        </p:blipFill>
        <p:spPr>
          <a:xfrm>
            <a:off x="5794689" y="3972589"/>
            <a:ext cx="3167563" cy="1760390"/>
          </a:xfrm>
          <a:prstGeom prst="rect">
            <a:avLst/>
          </a:prstGeom>
        </p:spPr>
      </p:pic>
    </p:spTree>
    <p:extLst>
      <p:ext uri="{BB962C8B-B14F-4D97-AF65-F5344CB8AC3E}">
        <p14:creationId xmlns:p14="http://schemas.microsoft.com/office/powerpoint/2010/main" val="141037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Kuva 47">
            <a:extLst>
              <a:ext uri="{FF2B5EF4-FFF2-40B4-BE49-F238E27FC236}">
                <a16:creationId xmlns:a16="http://schemas.microsoft.com/office/drawing/2014/main" id="{6E1DC091-F1F5-4633-AD3A-B2968CDD55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823833"/>
            <a:ext cx="9279701" cy="5176919"/>
          </a:xfrm>
          <a:prstGeom prst="rect">
            <a:avLst/>
          </a:prstGeom>
        </p:spPr>
      </p:pic>
      <p:sp>
        <p:nvSpPr>
          <p:cNvPr id="52" name="Rectangle 18">
            <a:extLst>
              <a:ext uri="{FF2B5EF4-FFF2-40B4-BE49-F238E27FC236}">
                <a16:creationId xmlns:a16="http://schemas.microsoft.com/office/drawing/2014/main" id="{29548D60-B362-4B64-BD2D-D6AD8DF3F7C1}"/>
              </a:ext>
              <a:ext uri="{C183D7F6-B498-43B3-948B-1728B52AA6E4}">
                <adec:decorative xmlns:adec="http://schemas.microsoft.com/office/drawing/2017/decorative" val="1"/>
              </a:ext>
            </a:extLst>
          </p:cNvPr>
          <p:cNvSpPr/>
          <p:nvPr/>
        </p:nvSpPr>
        <p:spPr>
          <a:xfrm>
            <a:off x="0" y="823832"/>
            <a:ext cx="9279700" cy="5176919"/>
          </a:xfrm>
          <a:prstGeom prst="rect">
            <a:avLst/>
          </a:prstGeom>
          <a:solidFill>
            <a:schemeClr val="tx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53" name="Ryhmä 52">
            <a:extLst>
              <a:ext uri="{FF2B5EF4-FFF2-40B4-BE49-F238E27FC236}">
                <a16:creationId xmlns:a16="http://schemas.microsoft.com/office/drawing/2014/main" id="{2D023F4D-F4A6-49F8-B3B0-360221C7F4D6}"/>
              </a:ext>
            </a:extLst>
          </p:cNvPr>
          <p:cNvGrpSpPr/>
          <p:nvPr/>
        </p:nvGrpSpPr>
        <p:grpSpPr>
          <a:xfrm>
            <a:off x="6080845" y="4068673"/>
            <a:ext cx="1189482" cy="1189482"/>
            <a:chOff x="7235898" y="1370101"/>
            <a:chExt cx="1585976" cy="1585976"/>
          </a:xfrm>
        </p:grpSpPr>
        <p:sp>
          <p:nvSpPr>
            <p:cNvPr id="3" name="Oval 37">
              <a:extLst>
                <a:ext uri="{FF2B5EF4-FFF2-40B4-BE49-F238E27FC236}">
                  <a16:creationId xmlns:a16="http://schemas.microsoft.com/office/drawing/2014/main" id="{FF520DE4-39B4-4BF8-8AE4-9F6A3FD5D47B}"/>
                </a:ext>
                <a:ext uri="{C183D7F6-B498-43B3-948B-1728B52AA6E4}">
                  <adec:decorative xmlns:adec="http://schemas.microsoft.com/office/drawing/2017/decorative" val="1"/>
                </a:ext>
              </a:extLst>
            </p:cNvPr>
            <p:cNvSpPr/>
            <p:nvPr/>
          </p:nvSpPr>
          <p:spPr>
            <a:xfrm>
              <a:off x="7235898" y="1370101"/>
              <a:ext cx="1585976" cy="1585976"/>
            </a:xfrm>
            <a:prstGeom prst="ellipse">
              <a:avLst/>
            </a:prstGeom>
            <a:solidFill>
              <a:schemeClr val="bg1"/>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Suorakulmio 11">
              <a:extLst>
                <a:ext uri="{FF2B5EF4-FFF2-40B4-BE49-F238E27FC236}">
                  <a16:creationId xmlns:a16="http://schemas.microsoft.com/office/drawing/2014/main" id="{2E1A7EC2-8AE1-41E5-91D4-567E17FE19CC}"/>
                </a:ext>
              </a:extLst>
            </p:cNvPr>
            <p:cNvSpPr/>
            <p:nvPr/>
          </p:nvSpPr>
          <p:spPr>
            <a:xfrm>
              <a:off x="7299265" y="1636031"/>
              <a:ext cx="1459243" cy="102326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Carbon-neutral energy system</a:t>
              </a:r>
            </a:p>
          </p:txBody>
        </p:sp>
      </p:grpSp>
      <p:grpSp>
        <p:nvGrpSpPr>
          <p:cNvPr id="49" name="Ryhmä 48">
            <a:extLst>
              <a:ext uri="{FF2B5EF4-FFF2-40B4-BE49-F238E27FC236}">
                <a16:creationId xmlns:a16="http://schemas.microsoft.com/office/drawing/2014/main" id="{86F4696A-6FAD-4304-ABD8-2B8C8E1F9851}"/>
              </a:ext>
            </a:extLst>
          </p:cNvPr>
          <p:cNvGrpSpPr/>
          <p:nvPr/>
        </p:nvGrpSpPr>
        <p:grpSpPr>
          <a:xfrm>
            <a:off x="4954501" y="1274551"/>
            <a:ext cx="1072015" cy="1071900"/>
            <a:chOff x="3767606" y="3386339"/>
            <a:chExt cx="1429353" cy="1429200"/>
          </a:xfrm>
        </p:grpSpPr>
        <p:sp>
          <p:nvSpPr>
            <p:cNvPr id="5" name="Oval 34">
              <a:extLst>
                <a:ext uri="{FF2B5EF4-FFF2-40B4-BE49-F238E27FC236}">
                  <a16:creationId xmlns:a16="http://schemas.microsoft.com/office/drawing/2014/main" id="{E59BA34F-CD6E-4B35-AE0C-CAE641BC85BA}"/>
                </a:ext>
                <a:ext uri="{C183D7F6-B498-43B3-948B-1728B52AA6E4}">
                  <adec:decorative xmlns:adec="http://schemas.microsoft.com/office/drawing/2017/decorative" val="1"/>
                </a:ext>
              </a:extLst>
            </p:cNvPr>
            <p:cNvSpPr/>
            <p:nvPr/>
          </p:nvSpPr>
          <p:spPr>
            <a:xfrm>
              <a:off x="3767606" y="3386339"/>
              <a:ext cx="1429353" cy="1429200"/>
            </a:xfrm>
            <a:prstGeom prst="ellipse">
              <a:avLst/>
            </a:prstGeom>
            <a:solidFill>
              <a:schemeClr val="bg1"/>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uorakulmio 14">
              <a:extLst>
                <a:ext uri="{FF2B5EF4-FFF2-40B4-BE49-F238E27FC236}">
                  <a16:creationId xmlns:a16="http://schemas.microsoft.com/office/drawing/2014/main" id="{20185E18-4B4F-4A57-9319-0088CD551C53}"/>
                </a:ext>
              </a:extLst>
            </p:cNvPr>
            <p:cNvSpPr/>
            <p:nvPr/>
          </p:nvSpPr>
          <p:spPr>
            <a:xfrm>
              <a:off x="3767606" y="3550913"/>
              <a:ext cx="1429353" cy="10338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Sustainable mobility</a:t>
              </a:r>
            </a:p>
          </p:txBody>
        </p:sp>
      </p:grpSp>
      <p:grpSp>
        <p:nvGrpSpPr>
          <p:cNvPr id="54" name="Ryhmä 53">
            <a:extLst>
              <a:ext uri="{FF2B5EF4-FFF2-40B4-BE49-F238E27FC236}">
                <a16:creationId xmlns:a16="http://schemas.microsoft.com/office/drawing/2014/main" id="{C169270E-463C-4600-8767-CD5599D3DE8F}"/>
              </a:ext>
            </a:extLst>
          </p:cNvPr>
          <p:cNvGrpSpPr/>
          <p:nvPr/>
        </p:nvGrpSpPr>
        <p:grpSpPr>
          <a:xfrm>
            <a:off x="4490902" y="2415443"/>
            <a:ext cx="1165130" cy="1120500"/>
            <a:chOff x="10094078" y="1756637"/>
            <a:chExt cx="1553506" cy="1494000"/>
          </a:xfrm>
        </p:grpSpPr>
        <p:sp>
          <p:nvSpPr>
            <p:cNvPr id="8" name="Oval 40">
              <a:extLst>
                <a:ext uri="{FF2B5EF4-FFF2-40B4-BE49-F238E27FC236}">
                  <a16:creationId xmlns:a16="http://schemas.microsoft.com/office/drawing/2014/main" id="{3B235C16-43B1-4936-B6CA-07F4CC7E14F1}"/>
                </a:ext>
                <a:ext uri="{C183D7F6-B498-43B3-948B-1728B52AA6E4}">
                  <adec:decorative xmlns:adec="http://schemas.microsoft.com/office/drawing/2017/decorative" val="1"/>
                </a:ext>
              </a:extLst>
            </p:cNvPr>
            <p:cNvSpPr/>
            <p:nvPr/>
          </p:nvSpPr>
          <p:spPr>
            <a:xfrm>
              <a:off x="10106510" y="1756637"/>
              <a:ext cx="1492212" cy="1494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A97A"/>
                </a:solidFill>
                <a:effectLst/>
                <a:uLnTx/>
                <a:uFillTx/>
                <a:latin typeface="Arial" panose="020B0604020202020204"/>
                <a:ea typeface="+mn-ea"/>
                <a:cs typeface="+mn-cs"/>
              </a:endParaRPr>
            </a:p>
          </p:txBody>
        </p:sp>
        <p:sp>
          <p:nvSpPr>
            <p:cNvPr id="10" name="Suorakulmio 13">
              <a:extLst>
                <a:ext uri="{FF2B5EF4-FFF2-40B4-BE49-F238E27FC236}">
                  <a16:creationId xmlns:a16="http://schemas.microsoft.com/office/drawing/2014/main" id="{135D9B26-7BE0-41FD-ABE7-FE3CA494FB86}"/>
                </a:ext>
              </a:extLst>
            </p:cNvPr>
            <p:cNvSpPr/>
            <p:nvPr/>
          </p:nvSpPr>
          <p:spPr>
            <a:xfrm>
              <a:off x="10094078" y="2020315"/>
              <a:ext cx="1553506" cy="863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Arial" panose="020B0604020202020204"/>
                  <a:ea typeface="+mn-ea"/>
                  <a:cs typeface="+mn-cs"/>
                </a:rPr>
                <a:t>Sustainable urban structure</a:t>
              </a:r>
            </a:p>
          </p:txBody>
        </p:sp>
      </p:grpSp>
      <p:grpSp>
        <p:nvGrpSpPr>
          <p:cNvPr id="55" name="Ryhmä 54">
            <a:extLst>
              <a:ext uri="{FF2B5EF4-FFF2-40B4-BE49-F238E27FC236}">
                <a16:creationId xmlns:a16="http://schemas.microsoft.com/office/drawing/2014/main" id="{B7A0E380-CDDC-45D0-9704-C8B400C34D52}"/>
              </a:ext>
            </a:extLst>
          </p:cNvPr>
          <p:cNvGrpSpPr/>
          <p:nvPr/>
        </p:nvGrpSpPr>
        <p:grpSpPr>
          <a:xfrm>
            <a:off x="5614823" y="2804399"/>
            <a:ext cx="1273580" cy="1121339"/>
            <a:chOff x="8681253" y="3119331"/>
            <a:chExt cx="1698107" cy="1495119"/>
          </a:xfrm>
        </p:grpSpPr>
        <p:sp>
          <p:nvSpPr>
            <p:cNvPr id="14" name="Oval 43">
              <a:extLst>
                <a:ext uri="{FF2B5EF4-FFF2-40B4-BE49-F238E27FC236}">
                  <a16:creationId xmlns:a16="http://schemas.microsoft.com/office/drawing/2014/main" id="{822755E6-04E4-42D6-99D9-4C859E0B23CD}"/>
                </a:ext>
                <a:ext uri="{C183D7F6-B498-43B3-948B-1728B52AA6E4}">
                  <adec:decorative xmlns:adec="http://schemas.microsoft.com/office/drawing/2017/decorative" val="1"/>
                </a:ext>
              </a:extLst>
            </p:cNvPr>
            <p:cNvSpPr/>
            <p:nvPr/>
          </p:nvSpPr>
          <p:spPr>
            <a:xfrm>
              <a:off x="8783306" y="3119331"/>
              <a:ext cx="1494000" cy="1495119"/>
            </a:xfrm>
            <a:prstGeom prst="ellipse">
              <a:avLst/>
            </a:prstGeom>
            <a:solidFill>
              <a:schemeClr val="bg1"/>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Suorakulmio 12">
              <a:extLst>
                <a:ext uri="{FF2B5EF4-FFF2-40B4-BE49-F238E27FC236}">
                  <a16:creationId xmlns:a16="http://schemas.microsoft.com/office/drawing/2014/main" id="{FD85B808-3B5A-4535-AC72-660AED5FDEB0}"/>
                </a:ext>
              </a:extLst>
            </p:cNvPr>
            <p:cNvSpPr/>
            <p:nvPr/>
          </p:nvSpPr>
          <p:spPr>
            <a:xfrm>
              <a:off x="8681253" y="3484619"/>
              <a:ext cx="1698107" cy="1079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Strengthening</a:t>
              </a: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 carbon sinks</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Ryhmä 56">
            <a:extLst>
              <a:ext uri="{FF2B5EF4-FFF2-40B4-BE49-F238E27FC236}">
                <a16:creationId xmlns:a16="http://schemas.microsoft.com/office/drawing/2014/main" id="{5670F3C2-7899-4614-8557-B9834860FE35}"/>
              </a:ext>
            </a:extLst>
          </p:cNvPr>
          <p:cNvGrpSpPr/>
          <p:nvPr/>
        </p:nvGrpSpPr>
        <p:grpSpPr>
          <a:xfrm>
            <a:off x="4603667" y="3685983"/>
            <a:ext cx="1296000" cy="1296020"/>
            <a:chOff x="8180636" y="4347502"/>
            <a:chExt cx="1728000" cy="1728027"/>
          </a:xfrm>
        </p:grpSpPr>
        <p:sp>
          <p:nvSpPr>
            <p:cNvPr id="18" name="Oval 46">
              <a:extLst>
                <a:ext uri="{FF2B5EF4-FFF2-40B4-BE49-F238E27FC236}">
                  <a16:creationId xmlns:a16="http://schemas.microsoft.com/office/drawing/2014/main" id="{97AC0841-5CCB-484C-BEDA-539361348AEF}"/>
                </a:ext>
                <a:ext uri="{C183D7F6-B498-43B3-948B-1728B52AA6E4}">
                  <adec:decorative xmlns:adec="http://schemas.microsoft.com/office/drawing/2017/decorative" val="1"/>
                </a:ext>
              </a:extLst>
            </p:cNvPr>
            <p:cNvSpPr/>
            <p:nvPr/>
          </p:nvSpPr>
          <p:spPr>
            <a:xfrm>
              <a:off x="8180636" y="4347502"/>
              <a:ext cx="1728000" cy="172802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A97A"/>
                </a:solidFill>
                <a:effectLst/>
                <a:uLnTx/>
                <a:uFillTx/>
                <a:latin typeface="Arial" panose="020B0604020202020204"/>
                <a:ea typeface="+mn-ea"/>
                <a:cs typeface="+mn-cs"/>
              </a:endParaRPr>
            </a:p>
          </p:txBody>
        </p:sp>
        <p:sp>
          <p:nvSpPr>
            <p:cNvPr id="28" name="Suorakulmio 10">
              <a:extLst>
                <a:ext uri="{FF2B5EF4-FFF2-40B4-BE49-F238E27FC236}">
                  <a16:creationId xmlns:a16="http://schemas.microsoft.com/office/drawing/2014/main" id="{4DB73010-9C66-433C-9AA7-3C6B5612ACF4}"/>
                </a:ext>
              </a:extLst>
            </p:cNvPr>
            <p:cNvSpPr/>
            <p:nvPr/>
          </p:nvSpPr>
          <p:spPr>
            <a:xfrm>
              <a:off x="8241883" y="4595293"/>
              <a:ext cx="1605507" cy="12004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Arial" panose="020B0604020202020204"/>
                  <a:ea typeface="+mn-ea"/>
                  <a:cs typeface="+mn-cs"/>
                </a:rPr>
                <a:t>City </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Arial" panose="020B0604020202020204"/>
                  <a:ea typeface="+mn-ea"/>
                  <a:cs typeface="+mn-cs"/>
                </a:rPr>
                <a:t>organisation’s climate responsibility</a:t>
              </a:r>
            </a:p>
          </p:txBody>
        </p:sp>
      </p:grpSp>
      <p:grpSp>
        <p:nvGrpSpPr>
          <p:cNvPr id="58" name="Ryhmä 57">
            <a:extLst>
              <a:ext uri="{FF2B5EF4-FFF2-40B4-BE49-F238E27FC236}">
                <a16:creationId xmlns:a16="http://schemas.microsoft.com/office/drawing/2014/main" id="{AE183D00-1C80-49AD-9CBE-423CDEF4F824}"/>
              </a:ext>
            </a:extLst>
          </p:cNvPr>
          <p:cNvGrpSpPr/>
          <p:nvPr/>
        </p:nvGrpSpPr>
        <p:grpSpPr>
          <a:xfrm>
            <a:off x="6127200" y="1503044"/>
            <a:ext cx="1247193" cy="1247400"/>
            <a:chOff x="5017430" y="4453708"/>
            <a:chExt cx="1662924" cy="1663200"/>
          </a:xfrm>
        </p:grpSpPr>
        <p:sp>
          <p:nvSpPr>
            <p:cNvPr id="30" name="Oval 49">
              <a:extLst>
                <a:ext uri="{FF2B5EF4-FFF2-40B4-BE49-F238E27FC236}">
                  <a16:creationId xmlns:a16="http://schemas.microsoft.com/office/drawing/2014/main" id="{2E96EB42-0E8D-4BA2-9348-AF9AB4D218FC}"/>
                </a:ext>
                <a:ext uri="{C183D7F6-B498-43B3-948B-1728B52AA6E4}">
                  <adec:decorative xmlns:adec="http://schemas.microsoft.com/office/drawing/2017/decorative" val="1"/>
                </a:ext>
              </a:extLst>
            </p:cNvPr>
            <p:cNvSpPr/>
            <p:nvPr/>
          </p:nvSpPr>
          <p:spPr>
            <a:xfrm>
              <a:off x="5017430" y="4453708"/>
              <a:ext cx="1662924" cy="1663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A97A"/>
                </a:solidFill>
                <a:effectLst/>
                <a:uLnTx/>
                <a:uFillTx/>
                <a:latin typeface="Arial" panose="020B0604020202020204"/>
                <a:ea typeface="+mn-ea"/>
                <a:cs typeface="+mn-cs"/>
              </a:endParaRPr>
            </a:p>
          </p:txBody>
        </p:sp>
        <p:sp>
          <p:nvSpPr>
            <p:cNvPr id="32" name="Suorakulmio 15">
              <a:extLst>
                <a:ext uri="{FF2B5EF4-FFF2-40B4-BE49-F238E27FC236}">
                  <a16:creationId xmlns:a16="http://schemas.microsoft.com/office/drawing/2014/main" id="{07181E71-F20E-47D6-BC77-218569B070AD}"/>
                </a:ext>
              </a:extLst>
            </p:cNvPr>
            <p:cNvSpPr/>
            <p:nvPr/>
          </p:nvSpPr>
          <p:spPr>
            <a:xfrm>
              <a:off x="5071897" y="4614450"/>
              <a:ext cx="1553990" cy="12489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Arial" panose="020B0604020202020204"/>
                  <a:ea typeface="+mn-ea"/>
                  <a:cs typeface="+mn-cs"/>
                </a:rPr>
                <a:t>Mitigation</a:t>
              </a:r>
              <a:r>
                <a:rPr kumimoji="0" lang="en-gb" sz="1050" b="1" i="0" u="none" strike="noStrike" kern="1200" cap="none" spc="0" normalizeH="0" baseline="0" noProof="0">
                  <a:ln>
                    <a:noFill/>
                  </a:ln>
                  <a:solidFill>
                    <a:prstClr val="white"/>
                  </a:solidFill>
                  <a:effectLst/>
                  <a:uLnTx/>
                  <a:uFillTx/>
                  <a:latin typeface="Arial" panose="020B0604020202020204"/>
                  <a:ea typeface="+mn-ea"/>
                  <a:cs typeface="+mn-cs"/>
                </a:rPr>
                <a:t> and adaptation</a:t>
              </a:r>
            </a:p>
          </p:txBody>
        </p:sp>
      </p:grpSp>
      <p:grpSp>
        <p:nvGrpSpPr>
          <p:cNvPr id="50" name="Ryhmä 49">
            <a:extLst>
              <a:ext uri="{FF2B5EF4-FFF2-40B4-BE49-F238E27FC236}">
                <a16:creationId xmlns:a16="http://schemas.microsoft.com/office/drawing/2014/main" id="{811AEA49-CD7A-4CA6-AB26-8E53CC74FF15}"/>
              </a:ext>
            </a:extLst>
          </p:cNvPr>
          <p:cNvGrpSpPr/>
          <p:nvPr/>
        </p:nvGrpSpPr>
        <p:grpSpPr>
          <a:xfrm>
            <a:off x="7104356" y="2689241"/>
            <a:ext cx="1012500" cy="1013018"/>
            <a:chOff x="6026519" y="2869402"/>
            <a:chExt cx="1350000" cy="1350690"/>
          </a:xfrm>
        </p:grpSpPr>
        <p:sp>
          <p:nvSpPr>
            <p:cNvPr id="34" name="Oval 46">
              <a:extLst>
                <a:ext uri="{FF2B5EF4-FFF2-40B4-BE49-F238E27FC236}">
                  <a16:creationId xmlns:a16="http://schemas.microsoft.com/office/drawing/2014/main" id="{9F29D8F2-9CF0-4057-91C3-1F5C0E4DD1C5}"/>
                </a:ext>
                <a:ext uri="{C183D7F6-B498-43B3-948B-1728B52AA6E4}">
                  <adec:decorative xmlns:adec="http://schemas.microsoft.com/office/drawing/2017/decorative" val="1"/>
                </a:ext>
              </a:extLst>
            </p:cNvPr>
            <p:cNvSpPr/>
            <p:nvPr/>
          </p:nvSpPr>
          <p:spPr>
            <a:xfrm>
              <a:off x="6026519" y="2869402"/>
              <a:ext cx="1350000" cy="135069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A97A"/>
                </a:solidFill>
                <a:effectLst/>
                <a:uLnTx/>
                <a:uFillTx/>
                <a:latin typeface="Arial" panose="020B0604020202020204"/>
                <a:ea typeface="+mn-ea"/>
                <a:cs typeface="+mn-cs"/>
              </a:endParaRPr>
            </a:p>
          </p:txBody>
        </p:sp>
        <p:sp>
          <p:nvSpPr>
            <p:cNvPr id="36" name="Suorakulmio 10">
              <a:extLst>
                <a:ext uri="{FF2B5EF4-FFF2-40B4-BE49-F238E27FC236}">
                  <a16:creationId xmlns:a16="http://schemas.microsoft.com/office/drawing/2014/main" id="{A5A9470F-6568-4D8A-97D9-94DDE981C5DC}"/>
                </a:ext>
              </a:extLst>
            </p:cNvPr>
            <p:cNvSpPr/>
            <p:nvPr/>
          </p:nvSpPr>
          <p:spPr>
            <a:xfrm>
              <a:off x="6101921" y="3059984"/>
              <a:ext cx="1199197" cy="9383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Arial" panose="020B0604020202020204"/>
                  <a:ea typeface="+mn-ea"/>
                  <a:cs typeface="+mn-cs"/>
                </a:rPr>
                <a:t>1.5-degree lifestyle</a:t>
              </a:r>
            </a:p>
          </p:txBody>
        </p:sp>
      </p:grpSp>
      <p:grpSp>
        <p:nvGrpSpPr>
          <p:cNvPr id="56" name="Ryhmä 55">
            <a:extLst>
              <a:ext uri="{FF2B5EF4-FFF2-40B4-BE49-F238E27FC236}">
                <a16:creationId xmlns:a16="http://schemas.microsoft.com/office/drawing/2014/main" id="{FE7F8389-8204-4ED7-A4D8-3B0DB6036089}"/>
              </a:ext>
            </a:extLst>
          </p:cNvPr>
          <p:cNvGrpSpPr/>
          <p:nvPr/>
        </p:nvGrpSpPr>
        <p:grpSpPr>
          <a:xfrm>
            <a:off x="7475078" y="1379097"/>
            <a:ext cx="1296000" cy="1296021"/>
            <a:chOff x="6687134" y="3731825"/>
            <a:chExt cx="1728000" cy="1728028"/>
          </a:xfrm>
        </p:grpSpPr>
        <p:sp>
          <p:nvSpPr>
            <p:cNvPr id="38" name="Oval 46">
              <a:extLst>
                <a:ext uri="{FF2B5EF4-FFF2-40B4-BE49-F238E27FC236}">
                  <a16:creationId xmlns:a16="http://schemas.microsoft.com/office/drawing/2014/main" id="{FB881AE0-41E4-4D7F-8EDB-F70F86FC87C1}"/>
                </a:ext>
                <a:ext uri="{C183D7F6-B498-43B3-948B-1728B52AA6E4}">
                  <adec:decorative xmlns:adec="http://schemas.microsoft.com/office/drawing/2017/decorative" val="1"/>
                </a:ext>
              </a:extLst>
            </p:cNvPr>
            <p:cNvSpPr/>
            <p:nvPr/>
          </p:nvSpPr>
          <p:spPr>
            <a:xfrm>
              <a:off x="6687134" y="3731825"/>
              <a:ext cx="1728000" cy="1728028"/>
            </a:xfrm>
            <a:prstGeom prst="ellipse">
              <a:avLst/>
            </a:prstGeom>
            <a:solidFill>
              <a:schemeClr val="bg1"/>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Suorakulmio 10">
              <a:extLst>
                <a:ext uri="{FF2B5EF4-FFF2-40B4-BE49-F238E27FC236}">
                  <a16:creationId xmlns:a16="http://schemas.microsoft.com/office/drawing/2014/main" id="{2B2F109D-40A8-4273-B7DD-AD6EA004D82B}"/>
                </a:ext>
              </a:extLst>
            </p:cNvPr>
            <p:cNvSpPr/>
            <p:nvPr/>
          </p:nvSpPr>
          <p:spPr>
            <a:xfrm>
              <a:off x="6900936" y="4149760"/>
              <a:ext cx="1300396" cy="9077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Circular economy </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and resource wisdom</a:t>
              </a:r>
            </a:p>
          </p:txBody>
        </p:sp>
      </p:grpSp>
      <p:sp>
        <p:nvSpPr>
          <p:cNvPr id="44" name="Tekstiruutu 43">
            <a:extLst>
              <a:ext uri="{FF2B5EF4-FFF2-40B4-BE49-F238E27FC236}">
                <a16:creationId xmlns:a16="http://schemas.microsoft.com/office/drawing/2014/main" id="{7704D976-30BA-473F-A2F0-EABD3247B913}"/>
              </a:ext>
            </a:extLst>
          </p:cNvPr>
          <p:cNvSpPr txBox="1"/>
          <p:nvPr/>
        </p:nvSpPr>
        <p:spPr>
          <a:xfrm>
            <a:off x="576049" y="4131393"/>
            <a:ext cx="3898010" cy="92333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a:ln>
                  <a:noFill/>
                </a:ln>
                <a:solidFill>
                  <a:prstClr val="white"/>
                </a:solidFill>
                <a:effectLst/>
                <a:uLnTx/>
                <a:uFillTx/>
                <a:latin typeface="Arial" panose="020B0604020202020204"/>
                <a:ea typeface="+mn-ea"/>
                <a:cs typeface="+mn-cs"/>
              </a:rPr>
              <a:t>and helping us </a:t>
            </a:r>
            <a:br>
              <a:rPr kumimoji="0" lang="en-gb" sz="27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2700" b="1" i="0" u="none" strike="noStrike" kern="1200" cap="none" spc="0" normalizeH="0" baseline="0" noProof="0">
                <a:ln>
                  <a:noFill/>
                </a:ln>
                <a:solidFill>
                  <a:prstClr val="white"/>
                </a:solidFill>
                <a:effectLst/>
                <a:uLnTx/>
                <a:uFillTx/>
                <a:latin typeface="Arial" panose="020B0604020202020204"/>
                <a:ea typeface="+mn-ea"/>
                <a:cs typeface="+mn-cs"/>
              </a:rPr>
              <a:t>all do the same</a:t>
            </a:r>
            <a:endParaRPr kumimoji="0" lang="fi-FI" sz="27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Tekstiruutu 45">
            <a:extLst>
              <a:ext uri="{FF2B5EF4-FFF2-40B4-BE49-F238E27FC236}">
                <a16:creationId xmlns:a16="http://schemas.microsoft.com/office/drawing/2014/main" id="{F013331A-2D25-4619-A88D-5D827BF24575}"/>
              </a:ext>
            </a:extLst>
          </p:cNvPr>
          <p:cNvSpPr txBox="1"/>
          <p:nvPr/>
        </p:nvSpPr>
        <p:spPr>
          <a:xfrm>
            <a:off x="7143087" y="3806449"/>
            <a:ext cx="1947539" cy="1733808"/>
          </a:xfrm>
          <a:prstGeom prst="rect">
            <a:avLst/>
          </a:prstGeom>
          <a:noFill/>
        </p:spPr>
        <p:txBody>
          <a:bodyPr wrap="square">
            <a:spAutoFit/>
          </a:bodyPr>
          <a:lstStyle/>
          <a:p>
            <a:pPr marL="100727" marR="0" lvl="0" indent="0" algn="ctr" defTabSz="685800" rtl="0" eaLnBrk="1" fontAlgn="auto" latinLnBrk="0" hangingPunct="1">
              <a:lnSpc>
                <a:spcPct val="100000"/>
              </a:lnSpc>
              <a:spcBef>
                <a:spcPts val="225"/>
              </a:spcBef>
              <a:spcAft>
                <a:spcPts val="0"/>
              </a:spcAft>
              <a:buClrTx/>
              <a:buSzTx/>
              <a:buFontTx/>
              <a:buNone/>
              <a:tabLst/>
              <a:defRPr/>
            </a:pPr>
            <a:r>
              <a:rPr kumimoji="0" lang="en-gb" sz="2100" b="1" i="0" u="none" strike="noStrike" kern="1200" cap="none" spc="0" normalizeH="0" baseline="0" noProof="0">
                <a:ln>
                  <a:noFill/>
                </a:ln>
                <a:solidFill>
                  <a:prstClr val="white"/>
                </a:solidFill>
                <a:effectLst/>
                <a:uLnTx/>
                <a:uFillTx/>
                <a:latin typeface="Arial" panose="020B0604020202020204"/>
                <a:ea typeface="Source Sans Pro"/>
                <a:cs typeface="+mn-cs"/>
              </a:rPr>
              <a:t>Ways of achieving carbon neutrality </a:t>
            </a:r>
          </a:p>
          <a:p>
            <a:pPr marL="100727" marR="0" lvl="0" indent="0" algn="ctr" defTabSz="685800" rtl="0" eaLnBrk="1" fontAlgn="auto" latinLnBrk="0" hangingPunct="1">
              <a:lnSpc>
                <a:spcPct val="100000"/>
              </a:lnSpc>
              <a:spcBef>
                <a:spcPts val="225"/>
              </a:spcBef>
              <a:spcAft>
                <a:spcPts val="0"/>
              </a:spcAft>
              <a:buClrTx/>
              <a:buSzTx/>
              <a:buFontTx/>
              <a:buNone/>
              <a:tabLst/>
              <a:defRPr/>
            </a:pPr>
            <a:r>
              <a:rPr kumimoji="0" lang="en-gb" sz="2100" b="1" i="0" u="none" strike="noStrike" kern="1200" cap="none" spc="0" normalizeH="0" baseline="0" noProof="0">
                <a:ln>
                  <a:noFill/>
                </a:ln>
                <a:solidFill>
                  <a:prstClr val="white"/>
                </a:solidFill>
                <a:effectLst/>
                <a:uLnTx/>
                <a:uFillTx/>
                <a:latin typeface="Arial" panose="020B0604020202020204"/>
                <a:ea typeface="Source Sans Pro"/>
                <a:cs typeface="+mn-cs"/>
              </a:rPr>
              <a:t>in 2029.</a:t>
            </a:r>
            <a:endParaRPr kumimoji="0" lang="en-gb" sz="2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Tekstiruutu 61">
            <a:extLst>
              <a:ext uri="{FF2B5EF4-FFF2-40B4-BE49-F238E27FC236}">
                <a16:creationId xmlns:a16="http://schemas.microsoft.com/office/drawing/2014/main" id="{00191B94-ADB8-42B5-AD57-669FE6C0A516}"/>
              </a:ext>
            </a:extLst>
          </p:cNvPr>
          <p:cNvSpPr txBox="1"/>
          <p:nvPr/>
        </p:nvSpPr>
        <p:spPr>
          <a:xfrm>
            <a:off x="533766" y="1674414"/>
            <a:ext cx="3748286" cy="2400657"/>
          </a:xfrm>
          <a:prstGeom prst="rect">
            <a:avLst/>
          </a:prstGeom>
          <a:noFill/>
        </p:spPr>
        <p:txBody>
          <a:bodyPr wrap="square">
            <a:spAutoFit/>
          </a:bodyPr>
          <a:lstStyle/>
          <a:p>
            <a:pPr marL="0" marR="0" lvl="0" indent="0" algn="l" defTabSz="685800" rtl="0" eaLnBrk="1" fontAlgn="auto" latinLnBrk="0" hangingPunct="1">
              <a:lnSpc>
                <a:spcPts val="4500"/>
              </a:lnSpc>
              <a:spcBef>
                <a:spcPts val="0"/>
              </a:spcBef>
              <a:spcAft>
                <a:spcPts val="0"/>
              </a:spcAft>
              <a:buClrTx/>
              <a:buSzTx/>
              <a:buFontTx/>
              <a:buNone/>
              <a:tabLst/>
              <a:defRPr/>
            </a:pPr>
            <a:r>
              <a:rPr kumimoji="0" lang="en-gb" sz="4500" b="1" i="0" u="none" strike="noStrike" kern="1200" cap="none" spc="0" normalizeH="0" baseline="0" noProof="0">
                <a:ln>
                  <a:noFill/>
                </a:ln>
                <a:solidFill>
                  <a:prstClr val="white"/>
                </a:solidFill>
                <a:effectLst/>
                <a:uLnTx/>
                <a:uFillTx/>
                <a:latin typeface="Arial" panose="020B0604020202020204"/>
                <a:ea typeface="+mn-ea"/>
                <a:cs typeface="+mn-cs"/>
              </a:rPr>
              <a:t>Turku is changing </a:t>
            </a:r>
          </a:p>
          <a:p>
            <a:pPr marL="0" marR="0" lvl="0" indent="0" algn="l" defTabSz="685800" rtl="0" eaLnBrk="1" fontAlgn="auto" latinLnBrk="0" hangingPunct="1">
              <a:lnSpc>
                <a:spcPts val="4500"/>
              </a:lnSpc>
              <a:spcBef>
                <a:spcPts val="0"/>
              </a:spcBef>
              <a:spcAft>
                <a:spcPts val="0"/>
              </a:spcAft>
              <a:buClrTx/>
              <a:buSzTx/>
              <a:buFontTx/>
              <a:buNone/>
              <a:tabLst/>
              <a:defRPr/>
            </a:pPr>
            <a:r>
              <a:rPr kumimoji="0" lang="en-gb" sz="4500" b="1" i="0" u="none" strike="noStrike" kern="1200" cap="none" spc="0" normalizeH="0" baseline="0" noProof="0">
                <a:ln>
                  <a:noFill/>
                </a:ln>
                <a:solidFill>
                  <a:prstClr val="white"/>
                </a:solidFill>
                <a:effectLst/>
                <a:uLnTx/>
                <a:uFillTx/>
                <a:latin typeface="Arial" panose="020B0604020202020204"/>
                <a:ea typeface="+mn-ea"/>
                <a:cs typeface="+mn-cs"/>
              </a:rPr>
              <a:t>the climate </a:t>
            </a:r>
            <a:br>
              <a:rPr kumimoji="0" lang="en-gb" sz="45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4500" b="1" i="0" u="none" strike="noStrike" kern="1200" cap="none" spc="0" normalizeH="0" baseline="0" noProof="0">
                <a:ln>
                  <a:noFill/>
                </a:ln>
                <a:solidFill>
                  <a:prstClr val="white"/>
                </a:solidFill>
                <a:effectLst/>
                <a:uLnTx/>
                <a:uFillTx/>
                <a:latin typeface="Arial" panose="020B0604020202020204"/>
                <a:ea typeface="+mn-ea"/>
                <a:cs typeface="+mn-cs"/>
              </a:rPr>
              <a:t>for the better </a:t>
            </a:r>
            <a:endParaRPr kumimoji="0" lang="fi-FI" sz="45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5" name="Ryhmä 34">
            <a:extLst>
              <a:ext uri="{FF2B5EF4-FFF2-40B4-BE49-F238E27FC236}">
                <a16:creationId xmlns:a16="http://schemas.microsoft.com/office/drawing/2014/main" id="{86F4696A-6FAD-4304-ABD8-2B8C8E1F9851}"/>
              </a:ext>
            </a:extLst>
          </p:cNvPr>
          <p:cNvGrpSpPr/>
          <p:nvPr/>
        </p:nvGrpSpPr>
        <p:grpSpPr>
          <a:xfrm>
            <a:off x="5083959" y="5052014"/>
            <a:ext cx="1072015" cy="1071900"/>
            <a:chOff x="3767606" y="3386339"/>
            <a:chExt cx="1429353" cy="1429200"/>
          </a:xfrm>
        </p:grpSpPr>
        <p:sp>
          <p:nvSpPr>
            <p:cNvPr id="37" name="Oval 34">
              <a:extLst>
                <a:ext uri="{FF2B5EF4-FFF2-40B4-BE49-F238E27FC236}">
                  <a16:creationId xmlns:a16="http://schemas.microsoft.com/office/drawing/2014/main" id="{E59BA34F-CD6E-4B35-AE0C-CAE641BC85BA}"/>
                </a:ext>
                <a:ext uri="{C183D7F6-B498-43B3-948B-1728B52AA6E4}">
                  <adec:decorative xmlns:adec="http://schemas.microsoft.com/office/drawing/2017/decorative" val="1"/>
                </a:ext>
              </a:extLst>
            </p:cNvPr>
            <p:cNvSpPr/>
            <p:nvPr/>
          </p:nvSpPr>
          <p:spPr>
            <a:xfrm>
              <a:off x="3767606" y="3386339"/>
              <a:ext cx="1429353" cy="1429200"/>
            </a:xfrm>
            <a:prstGeom prst="ellipse">
              <a:avLst/>
            </a:prstGeom>
            <a:solidFill>
              <a:schemeClr val="bg1"/>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Suorakulmio 14">
              <a:extLst>
                <a:ext uri="{FF2B5EF4-FFF2-40B4-BE49-F238E27FC236}">
                  <a16:creationId xmlns:a16="http://schemas.microsoft.com/office/drawing/2014/main" id="{20185E18-4B4F-4A57-9319-0088CD551C53}"/>
                </a:ext>
              </a:extLst>
            </p:cNvPr>
            <p:cNvSpPr/>
            <p:nvPr/>
          </p:nvSpPr>
          <p:spPr>
            <a:xfrm>
              <a:off x="3767606" y="3573486"/>
              <a:ext cx="1429353" cy="10338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tIns="70874"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panose="020B0604020202020204"/>
                  <a:ea typeface="+mn-ea"/>
                  <a:cs typeface="+mn-cs"/>
                </a:rPr>
                <a:t>Nature-based solutions and biodiversity</a:t>
              </a:r>
            </a:p>
          </p:txBody>
        </p:sp>
      </p:grpSp>
    </p:spTree>
    <p:extLst>
      <p:ext uri="{BB962C8B-B14F-4D97-AF65-F5344CB8AC3E}">
        <p14:creationId xmlns:p14="http://schemas.microsoft.com/office/powerpoint/2010/main" val="57217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1835ADB-A068-C85D-1E9C-7577B1F779A0}"/>
              </a:ext>
            </a:extLst>
          </p:cNvPr>
          <p:cNvSpPr>
            <a:spLocks noGrp="1"/>
          </p:cNvSpPr>
          <p:nvPr>
            <p:ph type="title"/>
          </p:nvPr>
        </p:nvSpPr>
        <p:spPr>
          <a:xfrm>
            <a:off x="361356" y="1393170"/>
            <a:ext cx="4286024" cy="1082472"/>
          </a:xfrm>
        </p:spPr>
        <p:txBody>
          <a:bodyPr/>
          <a:lstStyle/>
          <a:p>
            <a:r>
              <a:rPr lang="fi-FI" err="1"/>
              <a:t>Risk</a:t>
            </a:r>
            <a:r>
              <a:rPr lang="fi-FI"/>
              <a:t> and </a:t>
            </a:r>
            <a:r>
              <a:rPr lang="fi-FI" err="1"/>
              <a:t>vulnerability</a:t>
            </a:r>
            <a:r>
              <a:rPr lang="fi-FI"/>
              <a:t> </a:t>
            </a:r>
            <a:r>
              <a:rPr lang="fi-FI" err="1"/>
              <a:t>assessment</a:t>
            </a:r>
            <a:endParaRPr lang="fi-FI"/>
          </a:p>
        </p:txBody>
      </p:sp>
      <p:sp>
        <p:nvSpPr>
          <p:cNvPr id="6" name="Tekstin paikkamerkki 5">
            <a:extLst>
              <a:ext uri="{FF2B5EF4-FFF2-40B4-BE49-F238E27FC236}">
                <a16:creationId xmlns:a16="http://schemas.microsoft.com/office/drawing/2014/main" id="{2B990959-1233-74E2-DF9D-9354D70DB4AA}"/>
              </a:ext>
            </a:extLst>
          </p:cNvPr>
          <p:cNvSpPr>
            <a:spLocks noGrp="1"/>
          </p:cNvSpPr>
          <p:nvPr>
            <p:ph type="body" sz="quarter" idx="12"/>
          </p:nvPr>
        </p:nvSpPr>
        <p:spPr>
          <a:xfrm>
            <a:off x="361356" y="2900654"/>
            <a:ext cx="4286025" cy="2609336"/>
          </a:xfrm>
        </p:spPr>
        <p:txBody>
          <a:bodyPr/>
          <a:lstStyle/>
          <a:p>
            <a:r>
              <a:rPr lang="en-US" sz="1200"/>
              <a:t>As part of Mayors' Sustainable Energy and Climate Action Plan, an extensive analysis of climate change risks and vulnerabilities was carried out in Turku</a:t>
            </a:r>
          </a:p>
          <a:p>
            <a:pPr marL="0" indent="0">
              <a:buNone/>
            </a:pPr>
            <a:endParaRPr lang="en-US" sz="1200"/>
          </a:p>
          <a:p>
            <a:r>
              <a:rPr lang="en-US" sz="1200"/>
              <a:t>It was possible to identify three clear main risks that pose a threat to Turku now and in the near future: </a:t>
            </a:r>
          </a:p>
          <a:p>
            <a:pPr lvl="1"/>
            <a:r>
              <a:rPr lang="en-US" sz="1000"/>
              <a:t>risks related to water bodies and water management, </a:t>
            </a:r>
          </a:p>
          <a:p>
            <a:pPr lvl="1"/>
            <a:r>
              <a:rPr lang="en-US" sz="1000"/>
              <a:t>risks caused by changes in ecosystems, and</a:t>
            </a:r>
          </a:p>
          <a:p>
            <a:pPr lvl="1"/>
            <a:r>
              <a:rPr lang="en-US" sz="1000"/>
              <a:t>risks related to heat and drought.</a:t>
            </a:r>
            <a:endParaRPr lang="fi-FI" sz="1000"/>
          </a:p>
        </p:txBody>
      </p:sp>
      <p:pic>
        <p:nvPicPr>
          <p:cNvPr id="16" name="Kuva 15">
            <a:extLst>
              <a:ext uri="{FF2B5EF4-FFF2-40B4-BE49-F238E27FC236}">
                <a16:creationId xmlns:a16="http://schemas.microsoft.com/office/drawing/2014/main" id="{2C1C0C06-1FBE-D485-E381-892C18B63A92}"/>
              </a:ext>
            </a:extLst>
          </p:cNvPr>
          <p:cNvPicPr>
            <a:picLocks noChangeAspect="1"/>
          </p:cNvPicPr>
          <p:nvPr/>
        </p:nvPicPr>
        <p:blipFill>
          <a:blip r:embed="rId2"/>
          <a:stretch>
            <a:fillRect/>
          </a:stretch>
        </p:blipFill>
        <p:spPr>
          <a:xfrm>
            <a:off x="4556136" y="1617663"/>
            <a:ext cx="4587865" cy="3120297"/>
          </a:xfrm>
          <a:prstGeom prst="rect">
            <a:avLst/>
          </a:prstGeom>
        </p:spPr>
      </p:pic>
      <p:sp>
        <p:nvSpPr>
          <p:cNvPr id="17" name="Tekstiruutu 16">
            <a:extLst>
              <a:ext uri="{FF2B5EF4-FFF2-40B4-BE49-F238E27FC236}">
                <a16:creationId xmlns:a16="http://schemas.microsoft.com/office/drawing/2014/main" id="{8C7025D2-6F3E-4A13-11E8-BEB7BC06F17D}"/>
              </a:ext>
            </a:extLst>
          </p:cNvPr>
          <p:cNvSpPr txBox="1"/>
          <p:nvPr/>
        </p:nvSpPr>
        <p:spPr>
          <a:xfrm>
            <a:off x="7837714" y="4737960"/>
            <a:ext cx="1204686" cy="246221"/>
          </a:xfrm>
          <a:prstGeom prst="rect">
            <a:avLst/>
          </a:prstGeom>
          <a:noFill/>
        </p:spPr>
        <p:txBody>
          <a:bodyPr wrap="square" rtlCol="0">
            <a:spAutoFit/>
          </a:bodyPr>
          <a:lstStyle/>
          <a:p>
            <a:r>
              <a:rPr lang="fi-FI" sz="1000" err="1"/>
              <a:t>Figure</a:t>
            </a:r>
            <a:r>
              <a:rPr lang="fi-FI" sz="1000"/>
              <a:t>: IPCC</a:t>
            </a:r>
          </a:p>
        </p:txBody>
      </p:sp>
    </p:spTree>
    <p:extLst>
      <p:ext uri="{BB962C8B-B14F-4D97-AF65-F5344CB8AC3E}">
        <p14:creationId xmlns:p14="http://schemas.microsoft.com/office/powerpoint/2010/main" val="409382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1965EE03-221E-D623-ED72-EA80ED2FD075}"/>
              </a:ext>
            </a:extLst>
          </p:cNvPr>
          <p:cNvSpPr>
            <a:spLocks noGrp="1"/>
          </p:cNvSpPr>
          <p:nvPr>
            <p:ph type="title"/>
          </p:nvPr>
        </p:nvSpPr>
        <p:spPr/>
        <p:txBody>
          <a:bodyPr/>
          <a:lstStyle/>
          <a:p>
            <a:r>
              <a:rPr lang="fi-FI"/>
              <a:t>Turku </a:t>
            </a:r>
            <a:r>
              <a:rPr lang="fi-FI" err="1"/>
              <a:t>has</a:t>
            </a:r>
            <a:r>
              <a:rPr lang="fi-FI"/>
              <a:t> </a:t>
            </a:r>
            <a:r>
              <a:rPr lang="fi-FI" err="1"/>
              <a:t>recognised</a:t>
            </a:r>
            <a:r>
              <a:rPr lang="fi-FI"/>
              <a:t> </a:t>
            </a:r>
            <a:r>
              <a:rPr lang="fi-FI" err="1"/>
              <a:t>three</a:t>
            </a:r>
            <a:r>
              <a:rPr lang="fi-FI"/>
              <a:t> main </a:t>
            </a:r>
            <a:r>
              <a:rPr lang="fi-FI" err="1"/>
              <a:t>risk</a:t>
            </a:r>
            <a:r>
              <a:rPr lang="fi-FI"/>
              <a:t> </a:t>
            </a:r>
            <a:r>
              <a:rPr lang="fi-FI" err="1"/>
              <a:t>categories</a:t>
            </a:r>
            <a:endParaRPr lang="fi-FI"/>
          </a:p>
        </p:txBody>
      </p:sp>
      <p:sp>
        <p:nvSpPr>
          <p:cNvPr id="15" name="Tekstin paikkamerkki 14">
            <a:extLst>
              <a:ext uri="{FF2B5EF4-FFF2-40B4-BE49-F238E27FC236}">
                <a16:creationId xmlns:a16="http://schemas.microsoft.com/office/drawing/2014/main" id="{B02ECC46-1E44-B53C-8247-8F76987A35AC}"/>
              </a:ext>
            </a:extLst>
          </p:cNvPr>
          <p:cNvSpPr>
            <a:spLocks noGrp="1"/>
          </p:cNvSpPr>
          <p:nvPr>
            <p:ph type="body" sz="quarter" idx="59"/>
          </p:nvPr>
        </p:nvSpPr>
        <p:spPr>
          <a:xfrm>
            <a:off x="712920" y="2115324"/>
            <a:ext cx="3234966" cy="666751"/>
          </a:xfrm>
        </p:spPr>
        <p:txBody>
          <a:bodyPr/>
          <a:lstStyle/>
          <a:p>
            <a:r>
              <a:rPr lang="fi-FI" err="1"/>
              <a:t>Water</a:t>
            </a:r>
            <a:r>
              <a:rPr lang="fi-FI"/>
              <a:t> and </a:t>
            </a:r>
            <a:r>
              <a:rPr lang="fi-FI" err="1"/>
              <a:t>water</a:t>
            </a:r>
            <a:r>
              <a:rPr lang="fi-FI"/>
              <a:t> management</a:t>
            </a:r>
          </a:p>
        </p:txBody>
      </p:sp>
      <p:sp>
        <p:nvSpPr>
          <p:cNvPr id="14" name="Tekstin paikkamerkki 13">
            <a:extLst>
              <a:ext uri="{FF2B5EF4-FFF2-40B4-BE49-F238E27FC236}">
                <a16:creationId xmlns:a16="http://schemas.microsoft.com/office/drawing/2014/main" id="{D70D2C1E-EFEC-CBE9-F88F-F8E1A66511BD}"/>
              </a:ext>
            </a:extLst>
          </p:cNvPr>
          <p:cNvSpPr>
            <a:spLocks noGrp="1"/>
          </p:cNvSpPr>
          <p:nvPr>
            <p:ph type="body" idx="1"/>
          </p:nvPr>
        </p:nvSpPr>
        <p:spPr>
          <a:xfrm>
            <a:off x="712922" y="2928358"/>
            <a:ext cx="3234965" cy="2612858"/>
          </a:xfrm>
        </p:spPr>
        <p:txBody>
          <a:bodyPr/>
          <a:lstStyle/>
          <a:p>
            <a:r>
              <a:rPr lang="en-US" sz="1200"/>
              <a:t>Risks related to water bodies and water management include rains and heavy rains, floods, runoff waters, rise of sea level and storms.</a:t>
            </a:r>
          </a:p>
          <a:p>
            <a:r>
              <a:rPr lang="en-US" sz="1200"/>
              <a:t>Risks related to water bodies and water management are naturally linked to the geographic location of Turku on the coast and the clay soil that slows down the absorption of water.</a:t>
            </a:r>
          </a:p>
          <a:p>
            <a:r>
              <a:rPr lang="en-US" sz="1200"/>
              <a:t>Rains in the Turku area were estimated to develop in a way that winter rains increase while summers will be drier.</a:t>
            </a:r>
          </a:p>
          <a:p>
            <a:r>
              <a:rPr lang="en-US" sz="1200"/>
              <a:t>The lack of green areas and absorption surfaces in the urban area contribute to the problem too</a:t>
            </a:r>
            <a:r>
              <a:rPr lang="en-US" sz="1000"/>
              <a:t>.</a:t>
            </a:r>
          </a:p>
          <a:p>
            <a:endParaRPr lang="fi-FI"/>
          </a:p>
        </p:txBody>
      </p:sp>
      <p:sp>
        <p:nvSpPr>
          <p:cNvPr id="16" name="Tekstin paikkamerkki 15">
            <a:extLst>
              <a:ext uri="{FF2B5EF4-FFF2-40B4-BE49-F238E27FC236}">
                <a16:creationId xmlns:a16="http://schemas.microsoft.com/office/drawing/2014/main" id="{A3CBC507-628B-E0AF-095A-235AF9AC25B4}"/>
              </a:ext>
            </a:extLst>
          </p:cNvPr>
          <p:cNvSpPr>
            <a:spLocks noGrp="1"/>
          </p:cNvSpPr>
          <p:nvPr>
            <p:ph type="body" sz="quarter" idx="60"/>
          </p:nvPr>
        </p:nvSpPr>
        <p:spPr>
          <a:xfrm>
            <a:off x="4486914" y="2115323"/>
            <a:ext cx="1946431" cy="666751"/>
          </a:xfrm>
          <a:solidFill>
            <a:schemeClr val="accent3"/>
          </a:solidFill>
        </p:spPr>
        <p:txBody>
          <a:bodyPr/>
          <a:lstStyle/>
          <a:p>
            <a:r>
              <a:rPr lang="fi-FI" err="1"/>
              <a:t>Changes</a:t>
            </a:r>
            <a:r>
              <a:rPr lang="fi-FI"/>
              <a:t> in </a:t>
            </a:r>
            <a:r>
              <a:rPr lang="fi-FI" err="1"/>
              <a:t>ecosystems</a:t>
            </a:r>
            <a:endParaRPr lang="fi-FI"/>
          </a:p>
        </p:txBody>
      </p:sp>
      <p:sp>
        <p:nvSpPr>
          <p:cNvPr id="17" name="Tekstin paikkamerkki 16">
            <a:extLst>
              <a:ext uri="{FF2B5EF4-FFF2-40B4-BE49-F238E27FC236}">
                <a16:creationId xmlns:a16="http://schemas.microsoft.com/office/drawing/2014/main" id="{CC5B87C8-E0A9-FF1B-7424-29FFE6A2F507}"/>
              </a:ext>
            </a:extLst>
          </p:cNvPr>
          <p:cNvSpPr>
            <a:spLocks noGrp="1"/>
          </p:cNvSpPr>
          <p:nvPr>
            <p:ph type="body" idx="61"/>
          </p:nvPr>
        </p:nvSpPr>
        <p:spPr>
          <a:xfrm>
            <a:off x="4486914" y="2837808"/>
            <a:ext cx="1946431" cy="2612858"/>
          </a:xfrm>
        </p:spPr>
        <p:txBody>
          <a:bodyPr/>
          <a:lstStyle/>
          <a:p>
            <a:r>
              <a:rPr lang="en-US" sz="1200"/>
              <a:t>Changes in species and their effects on forestry and agriculture were identified as one example, including changes in tree species in forests. There will be effects to the urban nature too.</a:t>
            </a:r>
          </a:p>
          <a:p>
            <a:r>
              <a:rPr lang="en-US" sz="1200"/>
              <a:t>For instance, the spreading of new pests and plant diseases in the area is even likely.</a:t>
            </a:r>
          </a:p>
          <a:p>
            <a:r>
              <a:rPr lang="en-US" sz="1200"/>
              <a:t>Changes in ecosystems will also result in diminished biodiversity in the Turku area.</a:t>
            </a:r>
            <a:endParaRPr lang="fi-FI" sz="1200"/>
          </a:p>
          <a:p>
            <a:endParaRPr lang="fi-FI"/>
          </a:p>
        </p:txBody>
      </p:sp>
      <p:sp>
        <p:nvSpPr>
          <p:cNvPr id="18" name="Tekstin paikkamerkki 17">
            <a:extLst>
              <a:ext uri="{FF2B5EF4-FFF2-40B4-BE49-F238E27FC236}">
                <a16:creationId xmlns:a16="http://schemas.microsoft.com/office/drawing/2014/main" id="{DD25DC91-14D6-043B-B2E1-0CD6332D6831}"/>
              </a:ext>
            </a:extLst>
          </p:cNvPr>
          <p:cNvSpPr>
            <a:spLocks noGrp="1"/>
          </p:cNvSpPr>
          <p:nvPr>
            <p:ph type="body" sz="quarter" idx="62"/>
          </p:nvPr>
        </p:nvSpPr>
        <p:spPr>
          <a:xfrm>
            <a:off x="6972371" y="2115322"/>
            <a:ext cx="1728000" cy="666751"/>
          </a:xfrm>
          <a:solidFill>
            <a:schemeClr val="accent2"/>
          </a:solidFill>
        </p:spPr>
        <p:txBody>
          <a:bodyPr/>
          <a:lstStyle/>
          <a:p>
            <a:r>
              <a:rPr lang="fi-FI" err="1"/>
              <a:t>Heat</a:t>
            </a:r>
            <a:r>
              <a:rPr lang="fi-FI"/>
              <a:t> and </a:t>
            </a:r>
            <a:r>
              <a:rPr lang="fi-FI" err="1"/>
              <a:t>drought</a:t>
            </a:r>
            <a:endParaRPr lang="fi-FI"/>
          </a:p>
        </p:txBody>
      </p:sp>
      <p:sp>
        <p:nvSpPr>
          <p:cNvPr id="19" name="Tekstin paikkamerkki 18">
            <a:extLst>
              <a:ext uri="{FF2B5EF4-FFF2-40B4-BE49-F238E27FC236}">
                <a16:creationId xmlns:a16="http://schemas.microsoft.com/office/drawing/2014/main" id="{16F7BCF7-9258-C7D0-C613-05BFFEFE5C8E}"/>
              </a:ext>
            </a:extLst>
          </p:cNvPr>
          <p:cNvSpPr>
            <a:spLocks noGrp="1"/>
          </p:cNvSpPr>
          <p:nvPr>
            <p:ph type="body" idx="63"/>
          </p:nvPr>
        </p:nvSpPr>
        <p:spPr>
          <a:xfrm>
            <a:off x="6972374" y="2843169"/>
            <a:ext cx="1727999" cy="2612858"/>
          </a:xfrm>
        </p:spPr>
        <p:txBody>
          <a:bodyPr/>
          <a:lstStyle/>
          <a:p>
            <a:r>
              <a:rPr lang="fi-FI" sz="1200" err="1"/>
              <a:t>Prolonged</a:t>
            </a:r>
            <a:r>
              <a:rPr lang="fi-FI" sz="1200"/>
              <a:t> </a:t>
            </a:r>
            <a:r>
              <a:rPr lang="fi-FI" sz="1200" err="1"/>
              <a:t>periods</a:t>
            </a:r>
            <a:r>
              <a:rPr lang="fi-FI" sz="1200"/>
              <a:t> of </a:t>
            </a:r>
            <a:r>
              <a:rPr lang="fi-FI" sz="1200" err="1"/>
              <a:t>heat</a:t>
            </a:r>
            <a:r>
              <a:rPr lang="fi-FI" sz="1200"/>
              <a:t> and </a:t>
            </a:r>
            <a:r>
              <a:rPr lang="fi-FI" sz="1200" err="1"/>
              <a:t>drought</a:t>
            </a:r>
            <a:r>
              <a:rPr lang="fi-FI" sz="1200"/>
              <a:t> </a:t>
            </a:r>
            <a:r>
              <a:rPr lang="fi-FI" sz="1200">
                <a:sym typeface="Wingdings" panose="05000000000000000000" pitchFamily="2" charset="2"/>
              </a:rPr>
              <a:t> </a:t>
            </a:r>
            <a:r>
              <a:rPr lang="fi-FI" sz="1200" err="1">
                <a:sym typeface="Wingdings" panose="05000000000000000000" pitchFamily="2" charset="2"/>
              </a:rPr>
              <a:t>Effects</a:t>
            </a:r>
            <a:r>
              <a:rPr lang="fi-FI" sz="1200">
                <a:sym typeface="Wingdings" panose="05000000000000000000" pitchFamily="2" charset="2"/>
              </a:rPr>
              <a:t> to </a:t>
            </a:r>
            <a:r>
              <a:rPr lang="fi-FI" sz="1200" err="1">
                <a:sym typeface="Wingdings" panose="05000000000000000000" pitchFamily="2" charset="2"/>
              </a:rPr>
              <a:t>agriculture</a:t>
            </a:r>
            <a:r>
              <a:rPr lang="fi-FI" sz="1200">
                <a:sym typeface="Wingdings" panose="05000000000000000000" pitchFamily="2" charset="2"/>
              </a:rPr>
              <a:t>, </a:t>
            </a:r>
            <a:r>
              <a:rPr lang="fi-FI" sz="1200" err="1">
                <a:sym typeface="Wingdings" panose="05000000000000000000" pitchFamily="2" charset="2"/>
              </a:rPr>
              <a:t>heath</a:t>
            </a:r>
            <a:r>
              <a:rPr lang="fi-FI" sz="1200">
                <a:sym typeface="Wingdings" panose="05000000000000000000" pitchFamily="2" charset="2"/>
              </a:rPr>
              <a:t> and </a:t>
            </a:r>
            <a:r>
              <a:rPr lang="fi-FI" sz="1200" err="1">
                <a:sym typeface="Wingdings" panose="05000000000000000000" pitchFamily="2" charset="2"/>
              </a:rPr>
              <a:t>well-being</a:t>
            </a:r>
            <a:r>
              <a:rPr lang="fi-FI" sz="1200">
                <a:sym typeface="Wingdings" panose="05000000000000000000" pitchFamily="2" charset="2"/>
              </a:rPr>
              <a:t>, </a:t>
            </a:r>
            <a:r>
              <a:rPr lang="fi-FI" sz="1200" err="1">
                <a:sym typeface="Wingdings" panose="05000000000000000000" pitchFamily="2" charset="2"/>
              </a:rPr>
              <a:t>wildfires</a:t>
            </a:r>
            <a:r>
              <a:rPr lang="fi-FI" sz="1200">
                <a:sym typeface="Wingdings" panose="05000000000000000000" pitchFamily="2" charset="2"/>
              </a:rPr>
              <a:t> etc.</a:t>
            </a:r>
          </a:p>
          <a:p>
            <a:r>
              <a:rPr lang="fi-FI" sz="1200" err="1">
                <a:sym typeface="Wingdings" panose="05000000000000000000" pitchFamily="2" charset="2"/>
              </a:rPr>
              <a:t>Vulnerable</a:t>
            </a:r>
            <a:r>
              <a:rPr lang="fi-FI" sz="1200">
                <a:sym typeface="Wingdings" panose="05000000000000000000" pitchFamily="2" charset="2"/>
              </a:rPr>
              <a:t> </a:t>
            </a:r>
            <a:r>
              <a:rPr lang="fi-FI" sz="1200" err="1">
                <a:sym typeface="Wingdings" panose="05000000000000000000" pitchFamily="2" charset="2"/>
              </a:rPr>
              <a:t>groups</a:t>
            </a:r>
            <a:endParaRPr lang="fi-FI" sz="1200">
              <a:sym typeface="Wingdings" panose="05000000000000000000" pitchFamily="2" charset="2"/>
            </a:endParaRPr>
          </a:p>
          <a:p>
            <a:r>
              <a:rPr lang="fi-FI" sz="1200"/>
              <a:t>Urban </a:t>
            </a:r>
            <a:r>
              <a:rPr lang="fi-FI" sz="1200" err="1"/>
              <a:t>heat</a:t>
            </a:r>
            <a:r>
              <a:rPr lang="fi-FI" sz="1200"/>
              <a:t> </a:t>
            </a:r>
            <a:r>
              <a:rPr lang="fi-FI" sz="1200" err="1"/>
              <a:t>island</a:t>
            </a:r>
            <a:r>
              <a:rPr lang="fi-FI" sz="1200"/>
              <a:t> </a:t>
            </a:r>
            <a:r>
              <a:rPr lang="fi-FI" sz="1200" err="1"/>
              <a:t>phenomenon</a:t>
            </a:r>
            <a:r>
              <a:rPr lang="fi-FI" sz="1200"/>
              <a:t> in </a:t>
            </a:r>
            <a:r>
              <a:rPr lang="fi-FI" sz="1200" err="1"/>
              <a:t>the</a:t>
            </a:r>
            <a:r>
              <a:rPr lang="fi-FI" sz="1200"/>
              <a:t> city.</a:t>
            </a:r>
            <a:br>
              <a:rPr lang="fi-FI"/>
            </a:br>
            <a:endParaRPr lang="fi-FI"/>
          </a:p>
        </p:txBody>
      </p:sp>
    </p:spTree>
    <p:extLst>
      <p:ext uri="{BB962C8B-B14F-4D97-AF65-F5344CB8AC3E}">
        <p14:creationId xmlns:p14="http://schemas.microsoft.com/office/powerpoint/2010/main" val="351252962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eema">
  <a:themeElements>
    <a:clrScheme name="TURKU Ilmasto">
      <a:dk1>
        <a:sysClr val="windowText" lastClr="000000"/>
      </a:dk1>
      <a:lt1>
        <a:sysClr val="window" lastClr="FFFFFF"/>
      </a:lt1>
      <a:dk2>
        <a:srgbClr val="00A97A"/>
      </a:dk2>
      <a:lt2>
        <a:srgbClr val="FFFFFF"/>
      </a:lt2>
      <a:accent1>
        <a:srgbClr val="F2F2F2"/>
      </a:accent1>
      <a:accent2>
        <a:srgbClr val="BFBFBF"/>
      </a:accent2>
      <a:accent3>
        <a:srgbClr val="7F7F7F"/>
      </a:accent3>
      <a:accent4>
        <a:srgbClr val="595959"/>
      </a:accent4>
      <a:accent5>
        <a:srgbClr val="3F3F3F"/>
      </a:accent5>
      <a:accent6>
        <a:srgbClr val="0C0C0C"/>
      </a:accent6>
      <a:hlink>
        <a:srgbClr val="000000"/>
      </a:hlink>
      <a:folHlink>
        <a:srgbClr val="0C0C0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u_ppt-pohja__ENG.pptx" id="{01B54598-B024-4B44-A6A2-C8CDCF6DBE88}" vid="{910E5E41-AA66-4576-A2AE-E396FD0F7821}"/>
    </a:ext>
  </a:extLst>
</a:theme>
</file>

<file path=ppt/theme/theme4.xml><?xml version="1.0" encoding="utf-8"?>
<a:theme xmlns:a="http://schemas.openxmlformats.org/drawingml/2006/main" name="1_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u_ppt-pohja_FI-SV.pptx" id="{5F8261E3-646C-448C-A2FC-B6D52AC2A3EC}" vid="{3C37CEE2-20EA-45B3-A9A6-16683BC8CDF6}"/>
    </a:ext>
  </a:extLst>
</a:theme>
</file>

<file path=ppt/theme/theme5.xml><?xml version="1.0" encoding="utf-8"?>
<a:theme xmlns:a="http://schemas.openxmlformats.org/drawingml/2006/main" name="Turun kaupunki perustyyli">
  <a:themeElements>
    <a:clrScheme name="Turun kaupunki uusi">
      <a:dk1>
        <a:srgbClr val="222435"/>
      </a:dk1>
      <a:lt1>
        <a:sysClr val="window" lastClr="FFFFFF"/>
      </a:lt1>
      <a:dk2>
        <a:srgbClr val="0062AE"/>
      </a:dk2>
      <a:lt2>
        <a:srgbClr val="4E56B1"/>
      </a:lt2>
      <a:accent1>
        <a:srgbClr val="009BD8"/>
      </a:accent1>
      <a:accent2>
        <a:srgbClr val="CE4B16"/>
      </a:accent2>
      <a:accent3>
        <a:srgbClr val="00855F"/>
      </a:accent3>
      <a:accent4>
        <a:srgbClr val="E50064"/>
      </a:accent4>
      <a:accent5>
        <a:srgbClr val="3CA29A"/>
      </a:accent5>
      <a:accent6>
        <a:srgbClr val="FFD239"/>
      </a:accent6>
      <a:hlink>
        <a:srgbClr val="4E56B1"/>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772F7456-D733-4121-BEC0-158937162EDD}" vid="{75BE0A2C-EE31-4451-8D4E-1921C8C277F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820C69D2742D4EB9C9C50B4AD9FED7" ma:contentTypeVersion="4" ma:contentTypeDescription="Create a new document." ma:contentTypeScope="" ma:versionID="0038fca0bf7ec5ac503e60712f8c0686">
  <xsd:schema xmlns:xsd="http://www.w3.org/2001/XMLSchema" xmlns:xs="http://www.w3.org/2001/XMLSchema" xmlns:p="http://schemas.microsoft.com/office/2006/metadata/properties" xmlns:ns2="f566d7d2-04df-44ec-af19-f3c8ec05647b" targetNamespace="http://schemas.microsoft.com/office/2006/metadata/properties" ma:root="true" ma:fieldsID="100d183849025972ca0714de8648e13f" ns2:_="">
    <xsd:import namespace="f566d7d2-04df-44ec-af19-f3c8ec0564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6d7d2-04df-44ec-af19-f3c8ec056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1438E-9A9F-4570-9BA8-EEE03A801543}">
  <ds:schemaRefs>
    <ds:schemaRef ds:uri="f566d7d2-04df-44ec-af19-f3c8ec0564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C8B974-AB22-4F47-9001-690210D3E9A3}">
  <ds:schemaRefs>
    <ds:schemaRef ds:uri="http://purl.org/dc/dcmitype/"/>
    <ds:schemaRef ds:uri="f566d7d2-04df-44ec-af19-f3c8ec05647b"/>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3E0A321-DA53-48AC-BF79-F29642DB6A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3243</Words>
  <Application>Microsoft Office PowerPoint</Application>
  <PresentationFormat>Näytössä katseltava diaesitys (4:3)</PresentationFormat>
  <Paragraphs>349</Paragraphs>
  <Slides>19</Slides>
  <Notes>13</Notes>
  <HiddenSlides>0</HiddenSlides>
  <MMClips>0</MMClips>
  <ScaleCrop>false</ScaleCrop>
  <HeadingPairs>
    <vt:vector size="6" baseType="variant">
      <vt:variant>
        <vt:lpstr>Käytetyt fontit</vt:lpstr>
      </vt:variant>
      <vt:variant>
        <vt:i4>7</vt:i4>
      </vt:variant>
      <vt:variant>
        <vt:lpstr>Teema</vt:lpstr>
      </vt:variant>
      <vt:variant>
        <vt:i4>5</vt:i4>
      </vt:variant>
      <vt:variant>
        <vt:lpstr>Dian otsikot</vt:lpstr>
      </vt:variant>
      <vt:variant>
        <vt:i4>19</vt:i4>
      </vt:variant>
    </vt:vector>
  </HeadingPairs>
  <TitlesOfParts>
    <vt:vector size="31" baseType="lpstr">
      <vt:lpstr>MS PGothic</vt:lpstr>
      <vt:lpstr>Arial</vt:lpstr>
      <vt:lpstr>Arial,Sans-Serif</vt:lpstr>
      <vt:lpstr>Calibri</vt:lpstr>
      <vt:lpstr>Courier New</vt:lpstr>
      <vt:lpstr>Lucida Grande</vt:lpstr>
      <vt:lpstr>Wingdings</vt:lpstr>
      <vt:lpstr>Default Design</vt:lpstr>
      <vt:lpstr>1_Office-teema</vt:lpstr>
      <vt:lpstr>Turun kaupunki perustyyli</vt:lpstr>
      <vt:lpstr>1_Turun kaupunki perustyyli</vt:lpstr>
      <vt:lpstr>Turun kaupunki perustyyli</vt:lpstr>
      <vt:lpstr>Transformative Innovation for Climate Adaptation - Peer Review City of Turku</vt:lpstr>
      <vt:lpstr>Profile of the Territory</vt:lpstr>
      <vt:lpstr>PowerPoint-esitys</vt:lpstr>
      <vt:lpstr>Climate Responsibility of Turku</vt:lpstr>
      <vt:lpstr>State of Play of CCA &amp; Innovation Strategies</vt:lpstr>
      <vt:lpstr>Turku Climate Plan 2029 and climate targets</vt:lpstr>
      <vt:lpstr>PowerPoint-esitys</vt:lpstr>
      <vt:lpstr>Risk and vulnerability assessment</vt:lpstr>
      <vt:lpstr>Turku has recognised three main risk categories</vt:lpstr>
      <vt:lpstr>Adaptation scoreboard</vt:lpstr>
      <vt:lpstr>Administration of the City of Turku</vt:lpstr>
      <vt:lpstr>The Smart Specialisation Strategy of Southwest Finland</vt:lpstr>
      <vt:lpstr>Southwest Finland R&amp;I Roadmap</vt:lpstr>
      <vt:lpstr>Dimensions of transformative innovation</vt:lpstr>
      <vt:lpstr>Dimensions (minimum of 3) perceived as most important to discuss at the peer review</vt:lpstr>
      <vt:lpstr>Selected questions/topics for discussion with peers</vt:lpstr>
      <vt:lpstr>1/ Directionality:  </vt:lpstr>
      <vt:lpstr>2/ Increasing breadth &amp; depth of stakeholder involvement   </vt:lpstr>
      <vt:lpstr>Ways Forward</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GNAMUS Ales</dc:creator>
  <cp:lastModifiedBy>Tuomala Misa</cp:lastModifiedBy>
  <cp:revision>2</cp:revision>
  <cp:lastPrinted>2013-05-06T09:13:42Z</cp:lastPrinted>
  <dcterms:created xsi:type="dcterms:W3CDTF">2011-11-30T16:24:36Z</dcterms:created>
  <dcterms:modified xsi:type="dcterms:W3CDTF">2024-11-26T06:43:38Z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0x01010059820C69D2742D4EB9C9C50B4AD9FED7</vt:lpwstr>
  </property>
</Properties>
</file>